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73934" y="883919"/>
            <a:ext cx="322453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1569" y="2594609"/>
            <a:ext cx="5509260" cy="4018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2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4660" y="1445259"/>
            <a:ext cx="432371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9817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 NY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October 2018 to August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2019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4609"/>
            <a:ext cx="4821555" cy="401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85"/>
              </a:lnSpc>
              <a:spcBef>
                <a:spcPts val="100"/>
              </a:spcBef>
            </a:pPr>
            <a:r>
              <a:rPr dirty="0" sz="1600" spc="-5" b="1">
                <a:latin typeface="Arial"/>
                <a:cs typeface="Arial"/>
              </a:rPr>
              <a:t>October 28 to December 28, 2018: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ts val="1885"/>
              </a:lnSpc>
            </a:pPr>
            <a:r>
              <a:rPr dirty="0" sz="1600" spc="-5" b="1">
                <a:latin typeface="Arial"/>
                <a:cs typeface="Arial"/>
              </a:rPr>
              <a:t>Return to Mohansic Lake (5 photos)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January </a:t>
            </a:r>
            <a:r>
              <a:rPr dirty="0" sz="1600" b="1">
                <a:latin typeface="Arial"/>
                <a:cs typeface="Arial"/>
              </a:rPr>
              <a:t>3 </a:t>
            </a:r>
            <a:r>
              <a:rPr dirty="0" sz="1600" spc="-5" b="1">
                <a:latin typeface="Arial"/>
                <a:cs typeface="Arial"/>
              </a:rPr>
              <a:t>to February 17,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2019: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Love Birds (11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photos)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5"/>
              </a:lnSpc>
            </a:pPr>
            <a:r>
              <a:rPr dirty="0" sz="1600" spc="-5" b="1">
                <a:latin typeface="Arial"/>
                <a:cs typeface="Arial"/>
              </a:rPr>
              <a:t>February 26 to April 12, 2019: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ts val="1885"/>
              </a:lnSpc>
            </a:pPr>
            <a:r>
              <a:rPr dirty="0" sz="1600" spc="-5" b="1">
                <a:latin typeface="Arial"/>
                <a:cs typeface="Arial"/>
              </a:rPr>
              <a:t>Sitting </a:t>
            </a:r>
            <a:r>
              <a:rPr dirty="0" sz="1600" b="1">
                <a:latin typeface="Arial"/>
                <a:cs typeface="Arial"/>
              </a:rPr>
              <a:t>on </a:t>
            </a:r>
            <a:r>
              <a:rPr dirty="0" sz="1600" spc="-5" b="1">
                <a:latin typeface="Arial"/>
                <a:cs typeface="Arial"/>
              </a:rPr>
              <a:t>the Eggs (22 photos)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April 15 to April 30,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2019: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Down-covered Baby Eaglets (16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photos)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5"/>
              </a:lnSpc>
            </a:pPr>
            <a:r>
              <a:rPr dirty="0" sz="1600" b="1">
                <a:latin typeface="Arial"/>
                <a:cs typeface="Arial"/>
              </a:rPr>
              <a:t>May 2 </a:t>
            </a:r>
            <a:r>
              <a:rPr dirty="0" sz="1600" spc="-5" b="1">
                <a:latin typeface="Arial"/>
                <a:cs typeface="Arial"/>
              </a:rPr>
              <a:t>to May 29,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2019:</a:t>
            </a:r>
            <a:endParaRPr sz="1600">
              <a:latin typeface="Arial"/>
              <a:cs typeface="Arial"/>
            </a:endParaRPr>
          </a:p>
          <a:p>
            <a:pPr marL="469900">
              <a:lnSpc>
                <a:spcPts val="1885"/>
              </a:lnSpc>
            </a:pPr>
            <a:r>
              <a:rPr dirty="0" sz="160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Eaglets Grow and Develop (13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photos)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 b="1">
                <a:latin typeface="Arial"/>
                <a:cs typeface="Arial"/>
              </a:rPr>
              <a:t>June </a:t>
            </a:r>
            <a:r>
              <a:rPr dirty="0" sz="1600" b="1">
                <a:latin typeface="Arial"/>
                <a:cs typeface="Arial"/>
              </a:rPr>
              <a:t>1 </a:t>
            </a:r>
            <a:r>
              <a:rPr dirty="0" sz="1600" spc="-5" b="1">
                <a:latin typeface="Arial"/>
                <a:cs typeface="Arial"/>
              </a:rPr>
              <a:t>to August 1,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2019: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ts val="1880"/>
              </a:lnSpc>
            </a:pPr>
            <a:r>
              <a:rPr dirty="0" sz="160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Eaglets Learn to </a:t>
            </a:r>
            <a:r>
              <a:rPr dirty="0" sz="1600" b="1">
                <a:latin typeface="Arial"/>
                <a:cs typeface="Arial"/>
              </a:rPr>
              <a:t>Fly </a:t>
            </a:r>
            <a:r>
              <a:rPr dirty="0" sz="1600" spc="-5" b="1">
                <a:latin typeface="Arial"/>
                <a:cs typeface="Arial"/>
              </a:rPr>
              <a:t>(23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photos)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55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53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462661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October 28,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2018: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 Arrive in FDR State</a:t>
            </a:r>
            <a:r>
              <a:rPr dirty="0" sz="1800" spc="-11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481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1016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the first time </a:t>
            </a:r>
            <a:r>
              <a:rPr dirty="0" sz="1400" b="1">
                <a:latin typeface="Arial"/>
                <a:cs typeface="Arial"/>
              </a:rPr>
              <a:t>any </a:t>
            </a:r>
            <a:r>
              <a:rPr dirty="0" sz="1400" spc="-5" b="1">
                <a:latin typeface="Arial"/>
                <a:cs typeface="Arial"/>
              </a:rPr>
              <a:t>eagles were seen in FDR State Park  since </a:t>
            </a:r>
            <a:r>
              <a:rPr dirty="0" sz="1400" spc="-10" b="1">
                <a:latin typeface="Arial"/>
                <a:cs typeface="Arial"/>
              </a:rPr>
              <a:t>August </a:t>
            </a:r>
            <a:r>
              <a:rPr dirty="0" sz="1400" spc="-5" b="1">
                <a:latin typeface="Arial"/>
                <a:cs typeface="Arial"/>
              </a:rPr>
              <a:t>2,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2018.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 fall colors are fading in the background. These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 eagles appear to be checking out the old nest which had </a:t>
            </a:r>
            <a:r>
              <a:rPr dirty="0" sz="1400" spc="-10" b="1">
                <a:latin typeface="Arial"/>
                <a:cs typeface="Arial"/>
              </a:rPr>
              <a:t>been  vacant </a:t>
            </a:r>
            <a:r>
              <a:rPr dirty="0" sz="1400" spc="-5" b="1">
                <a:latin typeface="Arial"/>
                <a:cs typeface="Arial"/>
              </a:rPr>
              <a:t>since early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August.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single adult eagle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seen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this nest on October 31,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2018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14413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536825" algn="l"/>
              </a:tabLst>
            </a:pPr>
            <a:r>
              <a:rPr dirty="0" sz="2000" spc="-5" b="1">
                <a:latin typeface="Arial"/>
                <a:cs typeface="Arial"/>
              </a:rPr>
              <a:t>November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12,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2018:	One Adult Eagle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Near  the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3070"/>
            <a:ext cx="5502910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five times one of the adult eagles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seen on the  far side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Mohansic Lake during November 2019, including  sightings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November 12, 13, 14, 18, and 24. In most of </a:t>
            </a:r>
            <a:r>
              <a:rPr dirty="0" sz="1400" spc="-10" b="1">
                <a:latin typeface="Arial"/>
                <a:cs typeface="Arial"/>
              </a:rPr>
              <a:t>these  </a:t>
            </a:r>
            <a:r>
              <a:rPr dirty="0" sz="1400" spc="-5" b="1">
                <a:latin typeface="Arial"/>
                <a:cs typeface="Arial"/>
              </a:rPr>
              <a:t>cases, the eagle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not in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near the nest. Never more than  one eagle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seen at any time </a:t>
            </a:r>
            <a:r>
              <a:rPr dirty="0" sz="1400" b="1">
                <a:latin typeface="Arial"/>
                <a:cs typeface="Arial"/>
              </a:rPr>
              <a:t>in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November.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ts val="1645"/>
              </a:lnSpc>
            </a:pPr>
            <a:r>
              <a:rPr dirty="0" sz="1400" spc="-25" b="1">
                <a:latin typeface="Arial"/>
                <a:cs typeface="Arial"/>
              </a:rPr>
              <a:t>An </a:t>
            </a:r>
            <a:r>
              <a:rPr dirty="0" sz="1400" spc="-5" b="1">
                <a:latin typeface="Arial"/>
                <a:cs typeface="Arial"/>
              </a:rPr>
              <a:t>empty nest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10" b="1">
                <a:latin typeface="Arial"/>
                <a:cs typeface="Arial"/>
              </a:rPr>
              <a:t>observed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November 1, 2, 3, 4, 7, 11,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17,</a:t>
            </a:r>
            <a:endParaRPr sz="1400">
              <a:latin typeface="Arial"/>
              <a:cs typeface="Arial"/>
            </a:endParaRPr>
          </a:p>
          <a:p>
            <a:pPr algn="just" marL="12700">
              <a:lnSpc>
                <a:spcPts val="1645"/>
              </a:lnSpc>
            </a:pPr>
            <a:r>
              <a:rPr dirty="0" sz="1400" spc="-5" b="1">
                <a:latin typeface="Arial"/>
                <a:cs typeface="Arial"/>
              </a:rPr>
              <a:t>22, 24, 25, 26, 27, and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29.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6360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December </a:t>
            </a:r>
            <a:r>
              <a:rPr dirty="0" sz="2000" spc="-10" b="1">
                <a:latin typeface="Arial"/>
                <a:cs typeface="Arial"/>
              </a:rPr>
              <a:t>9, </a:t>
            </a:r>
            <a:r>
              <a:rPr dirty="0" sz="2000" spc="-5" b="1">
                <a:latin typeface="Arial"/>
                <a:cs typeface="Arial"/>
              </a:rPr>
              <a:t>2018: Love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Birds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815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Unlike November,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eagles were seen 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one  another </a:t>
            </a:r>
            <a:r>
              <a:rPr dirty="0" sz="1400" b="1">
                <a:latin typeface="Arial"/>
                <a:cs typeface="Arial"/>
              </a:rPr>
              <a:t>many </a:t>
            </a:r>
            <a:r>
              <a:rPr dirty="0" sz="1400" spc="-5" b="1">
                <a:latin typeface="Arial"/>
                <a:cs typeface="Arial"/>
              </a:rPr>
              <a:t>times during December 2018, including this  example seen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December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9.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These eagles seem </a:t>
            </a:r>
            <a:r>
              <a:rPr dirty="0" sz="1400" b="1">
                <a:latin typeface="Arial"/>
                <a:cs typeface="Arial"/>
              </a:rPr>
              <a:t>to be well </a:t>
            </a:r>
            <a:r>
              <a:rPr dirty="0" sz="1400" spc="-5" b="1">
                <a:latin typeface="Arial"/>
                <a:cs typeface="Arial"/>
              </a:rPr>
              <a:t>aware of the importance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 nearby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1860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December </a:t>
            </a:r>
            <a:r>
              <a:rPr dirty="0" sz="2000" spc="-10" b="1">
                <a:latin typeface="Arial"/>
                <a:cs typeface="Arial"/>
              </a:rPr>
              <a:t>17, </a:t>
            </a:r>
            <a:r>
              <a:rPr dirty="0" sz="2000" spc="-5" b="1">
                <a:latin typeface="Arial"/>
                <a:cs typeface="Arial"/>
              </a:rPr>
              <a:t>2018: Frozen Mohansic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354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one of </a:t>
            </a:r>
            <a:r>
              <a:rPr dirty="0" sz="1400" spc="-10" b="1">
                <a:latin typeface="Arial"/>
                <a:cs typeface="Arial"/>
              </a:rPr>
              <a:t>seven </a:t>
            </a:r>
            <a:r>
              <a:rPr dirty="0" sz="1400" spc="-5" b="1">
                <a:latin typeface="Arial"/>
                <a:cs typeface="Arial"/>
              </a:rPr>
              <a:t>photos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adult eagles walking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 frozen surface of Mohansic Lake in December. The </a:t>
            </a:r>
            <a:r>
              <a:rPr dirty="0" sz="1400" spc="-10" b="1">
                <a:latin typeface="Arial"/>
                <a:cs typeface="Arial"/>
              </a:rPr>
              <a:t>eagles  stayed </a:t>
            </a:r>
            <a:r>
              <a:rPr dirty="0" sz="1400" spc="-5" b="1">
                <a:latin typeface="Arial"/>
                <a:cs typeface="Arial"/>
              </a:rPr>
              <a:t>close together, but they </a:t>
            </a:r>
            <a:r>
              <a:rPr dirty="0" sz="1400" b="1">
                <a:latin typeface="Arial"/>
                <a:cs typeface="Arial"/>
              </a:rPr>
              <a:t>were </a:t>
            </a:r>
            <a:r>
              <a:rPr dirty="0" sz="1400" spc="-5" b="1">
                <a:latin typeface="Arial"/>
                <a:cs typeface="Arial"/>
              </a:rPr>
              <a:t>not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happy.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610"/>
              </a:lnSpc>
            </a:pPr>
            <a:r>
              <a:rPr dirty="0" sz="1400" spc="-25" b="1">
                <a:latin typeface="Arial"/>
                <a:cs typeface="Arial"/>
              </a:rPr>
              <a:t>At </a:t>
            </a:r>
            <a:r>
              <a:rPr dirty="0" sz="1400" spc="-5" b="1">
                <a:latin typeface="Arial"/>
                <a:cs typeface="Arial"/>
              </a:rPr>
              <a:t>one point,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them flapped its wings and rose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few feet  into the air before folding its </a:t>
            </a:r>
            <a:r>
              <a:rPr dirty="0" sz="1400" b="1">
                <a:latin typeface="Arial"/>
                <a:cs typeface="Arial"/>
              </a:rPr>
              <a:t>wings </a:t>
            </a:r>
            <a:r>
              <a:rPr dirty="0" sz="1400" spc="-5" b="1">
                <a:latin typeface="Arial"/>
                <a:cs typeface="Arial"/>
              </a:rPr>
              <a:t>and dropping back onto the  ice. It looked like </a:t>
            </a:r>
            <a:r>
              <a:rPr dirty="0" sz="1400" b="1">
                <a:latin typeface="Arial"/>
                <a:cs typeface="Arial"/>
              </a:rPr>
              <a:t>it was </a:t>
            </a:r>
            <a:r>
              <a:rPr dirty="0" sz="1400" spc="-5" b="1">
                <a:latin typeface="Arial"/>
                <a:cs typeface="Arial"/>
              </a:rPr>
              <a:t>trying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break through the ice, but it  failed.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104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December </a:t>
            </a:r>
            <a:r>
              <a:rPr dirty="0" sz="2000" spc="-10" b="1">
                <a:latin typeface="Arial"/>
                <a:cs typeface="Arial"/>
              </a:rPr>
              <a:t>28, </a:t>
            </a:r>
            <a:r>
              <a:rPr dirty="0" sz="2000" spc="-5" b="1">
                <a:latin typeface="Arial"/>
                <a:cs typeface="Arial"/>
              </a:rPr>
              <a:t>2018: Eagle on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Perch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18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Although 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eagles frequently appeared together,  sometimes they were seen perched solo. This photo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10" b="1">
                <a:latin typeface="Arial"/>
                <a:cs typeface="Arial"/>
              </a:rPr>
              <a:t>taken 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foggy day and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required adjustment of the brightness and  contrast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pull the eagle out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murky original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photo.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22829" y="1445259"/>
            <a:ext cx="312864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903605" marR="5080" indent="-89154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3340"/>
            <a:ext cx="4417060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January </a:t>
            </a:r>
            <a:r>
              <a:rPr dirty="0" sz="1800" b="1">
                <a:latin typeface="Arial"/>
                <a:cs typeface="Arial"/>
              </a:rPr>
              <a:t>3 </a:t>
            </a:r>
            <a:r>
              <a:rPr dirty="0" sz="1800" spc="-5" b="1">
                <a:latin typeface="Arial"/>
                <a:cs typeface="Arial"/>
              </a:rPr>
              <a:t>to February 17,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1049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Love Birds (11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55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53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3813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January </a:t>
            </a:r>
            <a:r>
              <a:rPr dirty="0" sz="2000" spc="-10" b="1">
                <a:latin typeface="Arial"/>
                <a:cs typeface="Arial"/>
              </a:rPr>
              <a:t>3, </a:t>
            </a:r>
            <a:r>
              <a:rPr dirty="0" sz="2000" spc="-5" b="1">
                <a:latin typeface="Arial"/>
                <a:cs typeface="Arial"/>
              </a:rPr>
              <a:t>2019: Love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Birds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227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10" b="1">
                <a:latin typeface="Arial"/>
                <a:cs typeface="Arial"/>
              </a:rPr>
              <a:t>January, </a:t>
            </a:r>
            <a:r>
              <a:rPr dirty="0" sz="1400" spc="-5" b="1">
                <a:latin typeface="Arial"/>
                <a:cs typeface="Arial"/>
              </a:rPr>
              <a:t>these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eagles were spending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lot of time  close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together.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35934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8855" algn="l"/>
              </a:tabLst>
            </a:pPr>
            <a:r>
              <a:rPr dirty="0" sz="2000" spc="-5" b="1">
                <a:latin typeface="Arial"/>
                <a:cs typeface="Arial"/>
              </a:rPr>
              <a:t>January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15,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Love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Birds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4650"/>
            <a:ext cx="550481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eagles are perched near each other while looking at  each other.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368998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January </a:t>
            </a:r>
            <a:r>
              <a:rPr dirty="0" sz="2000" spc="-10" b="1">
                <a:latin typeface="Arial"/>
                <a:cs typeface="Arial"/>
              </a:rPr>
              <a:t>19, </a:t>
            </a:r>
            <a:r>
              <a:rPr dirty="0" sz="2000" spc="-5" b="1">
                <a:latin typeface="Arial"/>
                <a:cs typeface="Arial"/>
              </a:rPr>
              <a:t>2019 (2:45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One Adult Eagle Near the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49910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Although this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not perched near its partner, it remains  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335152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January </a:t>
            </a:r>
            <a:r>
              <a:rPr dirty="0" sz="2000" spc="-10" b="1">
                <a:latin typeface="Arial"/>
                <a:cs typeface="Arial"/>
              </a:rPr>
              <a:t>19, </a:t>
            </a:r>
            <a:r>
              <a:rPr dirty="0" sz="2000" spc="-5" b="1">
                <a:latin typeface="Arial"/>
                <a:cs typeface="Arial"/>
              </a:rPr>
              <a:t>2019 (2:46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One Adult Eagle in 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504815" cy="10566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eagle previously seen near the nest has </a:t>
            </a:r>
            <a:r>
              <a:rPr dirty="0" sz="1400" spc="-10" b="1">
                <a:latin typeface="Arial"/>
                <a:cs typeface="Arial"/>
              </a:rPr>
              <a:t>moved over </a:t>
            </a:r>
            <a:r>
              <a:rPr dirty="0" sz="1400" spc="-5" b="1">
                <a:latin typeface="Arial"/>
                <a:cs typeface="Arial"/>
              </a:rPr>
              <a:t>to sit in  the nest. This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not very deep in the nest, since part of  the eagle's dark body can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between its neck and the top 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nest. In later shots, the eagle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be found deeper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 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799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488565" algn="l"/>
              </a:tabLst>
            </a:pPr>
            <a:r>
              <a:rPr dirty="0" sz="2000" spc="-5" b="1">
                <a:latin typeface="Arial"/>
                <a:cs typeface="Arial"/>
              </a:rPr>
              <a:t>January</a:t>
            </a:r>
            <a:r>
              <a:rPr dirty="0" sz="2000" spc="4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22,</a:t>
            </a:r>
            <a:r>
              <a:rPr dirty="0" sz="2000" spc="4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One Adult Eagle on the  Near Side of Mohansic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3545" cy="24879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or </a:t>
            </a:r>
            <a:r>
              <a:rPr dirty="0" sz="1400" spc="-5" b="1">
                <a:latin typeface="Arial"/>
                <a:cs typeface="Arial"/>
              </a:rPr>
              <a:t>both adult eagles are seen most often near the eagles'  nest. This nest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located on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peninsula on Mohansic </a:t>
            </a:r>
            <a:r>
              <a:rPr dirty="0" sz="1400" spc="-10" b="1">
                <a:latin typeface="Arial"/>
                <a:cs typeface="Arial"/>
              </a:rPr>
              <a:t>Lake  </a:t>
            </a:r>
            <a:r>
              <a:rPr dirty="0" sz="1400" spc="-5" b="1">
                <a:latin typeface="Arial"/>
                <a:cs typeface="Arial"/>
              </a:rPr>
              <a:t>across the lake from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small parking lot near the bath house for  the swimming pool for FDR State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Park.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985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Occasionally, one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both adult eagles can be seen perched </a:t>
            </a:r>
            <a:r>
              <a:rPr dirty="0" sz="1400" b="1">
                <a:latin typeface="Arial"/>
                <a:cs typeface="Arial"/>
              </a:rPr>
              <a:t>on  </a:t>
            </a:r>
            <a:r>
              <a:rPr dirty="0" sz="1400" spc="-5" b="1">
                <a:latin typeface="Arial"/>
                <a:cs typeface="Arial"/>
              </a:rPr>
              <a:t>trees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near side of Mohansic Lake. These trees are much  closer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FDR bath house and allow the capture of better  images of the eagles perched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there.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889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an example </a:t>
            </a:r>
            <a:r>
              <a:rPr dirty="0" sz="1400" b="1">
                <a:latin typeface="Arial"/>
                <a:cs typeface="Arial"/>
              </a:rPr>
              <a:t>of a </a:t>
            </a:r>
            <a:r>
              <a:rPr dirty="0" sz="1400" spc="-5" b="1">
                <a:latin typeface="Arial"/>
                <a:cs typeface="Arial"/>
              </a:rPr>
              <a:t>photo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eagles on the near  side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Mohansic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Lake.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68998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February 3,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One Adult Eagle Near the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291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another example of an adult eagle perched near the nest 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very foggy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afternoon.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335152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February 6,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One Adult Eagle in 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505450" cy="10566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can be seen partially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nest, allowing the  </a:t>
            </a:r>
            <a:r>
              <a:rPr dirty="0" sz="1400" b="1">
                <a:latin typeface="Arial"/>
                <a:cs typeface="Arial"/>
              </a:rPr>
              <a:t>white </a:t>
            </a:r>
            <a:r>
              <a:rPr dirty="0" sz="1400" spc="-5" b="1">
                <a:latin typeface="Arial"/>
                <a:cs typeface="Arial"/>
              </a:rPr>
              <a:t>head, </a:t>
            </a:r>
            <a:r>
              <a:rPr dirty="0" sz="1400" b="1">
                <a:latin typeface="Arial"/>
                <a:cs typeface="Arial"/>
              </a:rPr>
              <a:t>white </a:t>
            </a:r>
            <a:r>
              <a:rPr dirty="0" sz="1400" spc="-5" b="1">
                <a:latin typeface="Arial"/>
                <a:cs typeface="Arial"/>
              </a:rPr>
              <a:t>neck, and part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dark body to seen. This  implies that this eagle is not </a:t>
            </a:r>
            <a:r>
              <a:rPr dirty="0" sz="1400" spc="-10" b="1">
                <a:latin typeface="Arial"/>
                <a:cs typeface="Arial"/>
              </a:rPr>
              <a:t>yet </a:t>
            </a:r>
            <a:r>
              <a:rPr dirty="0" sz="1400" spc="-5" b="1">
                <a:latin typeface="Arial"/>
                <a:cs typeface="Arial"/>
              </a:rPr>
              <a:t>sitting on eggs. The eagle </a:t>
            </a:r>
            <a:r>
              <a:rPr dirty="0" sz="1400" b="1">
                <a:latin typeface="Arial"/>
                <a:cs typeface="Arial"/>
              </a:rPr>
              <a:t>will  be </a:t>
            </a:r>
            <a:r>
              <a:rPr dirty="0" sz="1400" spc="-5" b="1">
                <a:latin typeface="Arial"/>
                <a:cs typeface="Arial"/>
              </a:rPr>
              <a:t>seen deeper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nest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later shots,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presumably  sitting </a:t>
            </a:r>
            <a:r>
              <a:rPr dirty="0" sz="1400" b="1">
                <a:latin typeface="Arial"/>
                <a:cs typeface="Arial"/>
              </a:rPr>
              <a:t>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50450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February 17, 2019 (3:17 PM): Love Birds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4650"/>
            <a:ext cx="549973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These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eagles are getting more serious, looking at </a:t>
            </a:r>
            <a:r>
              <a:rPr dirty="0" sz="1400" spc="-10" b="1">
                <a:latin typeface="Arial"/>
                <a:cs typeface="Arial"/>
              </a:rPr>
              <a:t>each  </a:t>
            </a:r>
            <a:r>
              <a:rPr dirty="0" sz="1400" spc="-5" b="1">
                <a:latin typeface="Arial"/>
                <a:cs typeface="Arial"/>
              </a:rPr>
              <a:t>other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perched </a:t>
            </a:r>
            <a:r>
              <a:rPr dirty="0" sz="1400" spc="-10" b="1">
                <a:latin typeface="Arial"/>
                <a:cs typeface="Arial"/>
              </a:rPr>
              <a:t>very </a:t>
            </a:r>
            <a:r>
              <a:rPr dirty="0" sz="1400" spc="-5" b="1">
                <a:latin typeface="Arial"/>
                <a:cs typeface="Arial"/>
              </a:rPr>
              <a:t>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each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other.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36461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February 17, 2019 (3:19</a:t>
            </a:r>
            <a:r>
              <a:rPr dirty="0" sz="2000" spc="-18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0324" y="1090930"/>
            <a:ext cx="164655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Love Birds</a:t>
            </a:r>
            <a:r>
              <a:rPr dirty="0" sz="2000" spc="1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907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629909"/>
            <a:ext cx="549973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Something seems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happened. The pair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eagles remain  perched </a:t>
            </a:r>
            <a:r>
              <a:rPr dirty="0" sz="1400" spc="-10" b="1">
                <a:latin typeface="Arial"/>
                <a:cs typeface="Arial"/>
              </a:rPr>
              <a:t>very </a:t>
            </a:r>
            <a:r>
              <a:rPr dirty="0" sz="1400" spc="-5" b="1">
                <a:latin typeface="Arial"/>
                <a:cs typeface="Arial"/>
              </a:rPr>
              <a:t>close together,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the one on the right appears  highly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contorted.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51155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8860" algn="l"/>
              </a:tabLst>
            </a:pPr>
            <a:r>
              <a:rPr dirty="0" sz="2000" spc="-5" b="1">
                <a:latin typeface="Arial"/>
                <a:cs typeface="Arial"/>
              </a:rPr>
              <a:t>February 17, 2019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(3:19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	Love Birds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4650"/>
            <a:ext cx="550418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Something seems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happened. The pair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eagles remain  perched very close together,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the one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appears  highly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contorted.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51155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8860" algn="l"/>
              </a:tabLst>
            </a:pPr>
            <a:r>
              <a:rPr dirty="0" sz="2000" spc="-5" b="1">
                <a:latin typeface="Arial"/>
                <a:cs typeface="Arial"/>
              </a:rPr>
              <a:t>February 17, 2019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(3:19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	Love Birds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4650"/>
            <a:ext cx="5504180" cy="187452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715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Something seems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happened. The pair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eagles remain  perched very close together,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both eagles appears highly  contorted. Soon after this, one of these eagles heads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nest  where </a:t>
            </a:r>
            <a:r>
              <a:rPr dirty="0" sz="1400" b="1">
                <a:latin typeface="Arial"/>
                <a:cs typeface="Arial"/>
              </a:rPr>
              <a:t>it will </a:t>
            </a:r>
            <a:r>
              <a:rPr dirty="0" sz="1400" spc="-5" b="1">
                <a:latin typeface="Arial"/>
                <a:cs typeface="Arial"/>
              </a:rPr>
              <a:t>stay until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baby eaglet appears </a:t>
            </a:r>
            <a:r>
              <a:rPr dirty="0" sz="1400" b="1">
                <a:latin typeface="Arial"/>
                <a:cs typeface="Arial"/>
              </a:rPr>
              <a:t>8 </a:t>
            </a:r>
            <a:r>
              <a:rPr dirty="0" sz="1400" spc="-5" b="1">
                <a:latin typeface="Arial"/>
                <a:cs typeface="Arial"/>
              </a:rPr>
              <a:t>weeks later </a:t>
            </a:r>
            <a:r>
              <a:rPr dirty="0" sz="1400" b="1">
                <a:latin typeface="Arial"/>
                <a:cs typeface="Arial"/>
              </a:rPr>
              <a:t>on  </a:t>
            </a:r>
            <a:r>
              <a:rPr dirty="0" sz="1400" spc="-10" b="1">
                <a:latin typeface="Arial"/>
                <a:cs typeface="Arial"/>
              </a:rPr>
              <a:t>April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15,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shows that these eagles must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been involved in  whatever activities were needed in order </a:t>
            </a:r>
            <a:r>
              <a:rPr dirty="0" sz="1400" b="1">
                <a:latin typeface="Arial"/>
                <a:cs typeface="Arial"/>
              </a:rPr>
              <a:t>for two baby </a:t>
            </a:r>
            <a:r>
              <a:rPr dirty="0" sz="1400" spc="-5" b="1">
                <a:latin typeface="Arial"/>
                <a:cs typeface="Arial"/>
              </a:rPr>
              <a:t>eaglets </a:t>
            </a:r>
            <a:r>
              <a:rPr dirty="0" sz="1400" b="1">
                <a:latin typeface="Arial"/>
                <a:cs typeface="Arial"/>
              </a:rPr>
              <a:t>to  </a:t>
            </a:r>
            <a:r>
              <a:rPr dirty="0" sz="1400" spc="-5" b="1">
                <a:latin typeface="Arial"/>
                <a:cs typeface="Arial"/>
              </a:rPr>
              <a:t>hatch from eggs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few weeks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later.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570" y="1088390"/>
            <a:ext cx="32238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22829" y="1649730"/>
            <a:ext cx="312864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903605" marR="5080" indent="-89154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797809"/>
            <a:ext cx="4640580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February 26 </a:t>
            </a:r>
            <a:r>
              <a:rPr dirty="0" sz="1800" b="1">
                <a:latin typeface="Arial"/>
                <a:cs typeface="Arial"/>
              </a:rPr>
              <a:t>to </a:t>
            </a:r>
            <a:r>
              <a:rPr dirty="0" sz="1800" spc="-5" b="1">
                <a:latin typeface="Arial"/>
                <a:cs typeface="Arial"/>
              </a:rPr>
              <a:t>April 12,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880110">
              <a:lnSpc>
                <a:spcPct val="100000"/>
              </a:lnSpc>
            </a:pPr>
            <a:r>
              <a:rPr dirty="0" sz="2000" spc="-5" b="1">
                <a:latin typeface="Arial"/>
                <a:cs typeface="Arial"/>
              </a:rPr>
              <a:t>Sitting on the Eggs (22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photos)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37743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37743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37997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52983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441007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February 26,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-5" b="1">
                <a:latin typeface="Arial"/>
                <a:cs typeface="Arial"/>
              </a:rPr>
              <a:t>One Adult Eagle Sitting Deep in the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49910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sitting much deeper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nest </a:t>
            </a:r>
            <a:r>
              <a:rPr dirty="0" sz="1400" spc="-5" b="1">
                <a:latin typeface="Arial"/>
                <a:cs typeface="Arial"/>
              </a:rPr>
              <a:t>than seen </a:t>
            </a:r>
            <a:r>
              <a:rPr dirty="0" sz="1400" spc="-10" b="1">
                <a:latin typeface="Arial"/>
                <a:cs typeface="Arial"/>
              </a:rPr>
              <a:t>before, 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only part of the head visible </a:t>
            </a:r>
            <a:r>
              <a:rPr dirty="0" sz="1400" spc="-10" b="1">
                <a:latin typeface="Arial"/>
                <a:cs typeface="Arial"/>
              </a:rPr>
              <a:t>above </a:t>
            </a:r>
            <a:r>
              <a:rPr dirty="0" sz="1400" spc="-5" b="1">
                <a:latin typeface="Arial"/>
                <a:cs typeface="Arial"/>
              </a:rPr>
              <a:t>the nest. This eagle may 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either laying eggs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sitting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recently laid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2200"/>
            <a:ext cx="550227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b="1">
                <a:latin typeface="Arial"/>
                <a:cs typeface="Arial"/>
              </a:rPr>
              <a:t>March </a:t>
            </a:r>
            <a:r>
              <a:rPr dirty="0" sz="1800" spc="-5" b="1">
                <a:latin typeface="Arial"/>
                <a:cs typeface="Arial"/>
              </a:rPr>
              <a:t>3, 2019: An Adult Eagle Sitting Deep in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84912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88329"/>
            <a:ext cx="55035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25" b="1">
                <a:latin typeface="Arial"/>
                <a:cs typeface="Arial"/>
              </a:rPr>
              <a:t>An </a:t>
            </a:r>
            <a:r>
              <a:rPr dirty="0" sz="1400" spc="-5" b="1">
                <a:latin typeface="Arial"/>
                <a:cs typeface="Arial"/>
              </a:rPr>
              <a:t>adult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sitting deep within the nest, watching the  camera. Within 24 hours, this nest </a:t>
            </a:r>
            <a:r>
              <a:rPr dirty="0" sz="1400" b="1">
                <a:latin typeface="Arial"/>
                <a:cs typeface="Arial"/>
              </a:rPr>
              <a:t>will be </a:t>
            </a:r>
            <a:r>
              <a:rPr dirty="0" sz="1400" spc="-10" b="1">
                <a:latin typeface="Arial"/>
                <a:cs typeface="Arial"/>
              </a:rPr>
              <a:t>covered </a:t>
            </a:r>
            <a:r>
              <a:rPr dirty="0" sz="1400" b="1">
                <a:latin typeface="Arial"/>
                <a:cs typeface="Arial"/>
              </a:rPr>
              <a:t>with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snow.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3892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5135" algn="l"/>
              </a:tabLst>
            </a:pPr>
            <a:r>
              <a:rPr dirty="0" sz="1800" b="1">
                <a:latin typeface="Arial"/>
                <a:cs typeface="Arial"/>
              </a:rPr>
              <a:t>March</a:t>
            </a:r>
            <a:r>
              <a:rPr dirty="0" sz="1800" spc="-5" b="1">
                <a:latin typeface="Arial"/>
                <a:cs typeface="Arial"/>
              </a:rPr>
              <a:t> 3, 2019:	An Adult Eagle Perched on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Tree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20970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second adult eagle (the father?)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perched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tree </a:t>
            </a:r>
            <a:r>
              <a:rPr dirty="0" sz="1400" spc="-10" b="1">
                <a:latin typeface="Arial"/>
                <a:cs typeface="Arial"/>
              </a:rPr>
              <a:t>near  </a:t>
            </a:r>
            <a:r>
              <a:rPr dirty="0" sz="1400" spc="-5" b="1">
                <a:latin typeface="Arial"/>
                <a:cs typeface="Arial"/>
              </a:rPr>
              <a:t>the nest. Within 24 hours, the nest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be covered </a:t>
            </a:r>
            <a:r>
              <a:rPr dirty="0" sz="1400" b="1">
                <a:latin typeface="Arial"/>
                <a:cs typeface="Arial"/>
              </a:rPr>
              <a:t>with snow.  </a:t>
            </a:r>
            <a:r>
              <a:rPr dirty="0" sz="1400" spc="-5" b="1">
                <a:latin typeface="Arial"/>
                <a:cs typeface="Arial"/>
              </a:rPr>
              <a:t>Do these eagles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b="1">
                <a:latin typeface="Arial"/>
                <a:cs typeface="Arial"/>
              </a:rPr>
              <a:t>any </a:t>
            </a:r>
            <a:r>
              <a:rPr dirty="0" sz="1400" spc="-5" b="1">
                <a:latin typeface="Arial"/>
                <a:cs typeface="Arial"/>
              </a:rPr>
              <a:t>sense of the impending changes in  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weather?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154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1189" algn="l"/>
              </a:tabLst>
            </a:pPr>
            <a:r>
              <a:rPr dirty="0" sz="2000" spc="-5" b="1">
                <a:latin typeface="Arial"/>
                <a:cs typeface="Arial"/>
              </a:rPr>
              <a:t>March </a:t>
            </a:r>
            <a:r>
              <a:rPr dirty="0" sz="2000" spc="-10" b="1">
                <a:latin typeface="Arial"/>
                <a:cs typeface="Arial"/>
              </a:rPr>
              <a:t>4,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Snow Covered Nest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354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We had </a:t>
            </a:r>
            <a:r>
              <a:rPr dirty="0" sz="1400" spc="-10" b="1">
                <a:latin typeface="Arial"/>
                <a:cs typeface="Arial"/>
              </a:rPr>
              <a:t>several </a:t>
            </a:r>
            <a:r>
              <a:rPr dirty="0" sz="1400" spc="-5" b="1">
                <a:latin typeface="Arial"/>
                <a:cs typeface="Arial"/>
              </a:rPr>
              <a:t>inches of </a:t>
            </a:r>
            <a:r>
              <a:rPr dirty="0" sz="1400" b="1">
                <a:latin typeface="Arial"/>
                <a:cs typeface="Arial"/>
              </a:rPr>
              <a:t>wet </a:t>
            </a:r>
            <a:r>
              <a:rPr dirty="0" sz="1400" spc="-5" b="1">
                <a:latin typeface="Arial"/>
                <a:cs typeface="Arial"/>
              </a:rPr>
              <a:t>sticky snow over the evening of  March 2-3, 2019. 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what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spc="-5" b="1">
                <a:latin typeface="Arial"/>
                <a:cs typeface="Arial"/>
              </a:rPr>
              <a:t>found the </a:t>
            </a:r>
            <a:r>
              <a:rPr dirty="0" sz="1400" spc="-10" b="1">
                <a:latin typeface="Arial"/>
                <a:cs typeface="Arial"/>
              </a:rPr>
              <a:t>next day. </a:t>
            </a:r>
            <a:r>
              <a:rPr dirty="0" sz="1400" spc="-5" b="1">
                <a:latin typeface="Arial"/>
                <a:cs typeface="Arial"/>
              </a:rPr>
              <a:t>One adult  eagle (the mother?)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enclosed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an igloo of snow along </a:t>
            </a:r>
            <a:r>
              <a:rPr dirty="0" sz="1400" b="1">
                <a:latin typeface="Arial"/>
                <a:cs typeface="Arial"/>
              </a:rPr>
              <a:t>with  a </a:t>
            </a:r>
            <a:r>
              <a:rPr dirty="0" sz="1400" spc="-5" b="1">
                <a:latin typeface="Arial"/>
                <a:cs typeface="Arial"/>
              </a:rPr>
              <a:t>clutch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762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We cannot see the eggs in this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any other photos, but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spc="-5" b="1">
                <a:latin typeface="Arial"/>
                <a:cs typeface="Arial"/>
              </a:rPr>
              <a:t>know  they must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there because baby eaglets began to appear in the  nest </a:t>
            </a: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10" b="1">
                <a:latin typeface="Arial"/>
                <a:cs typeface="Arial"/>
              </a:rPr>
              <a:t>April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15.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097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1189" algn="l"/>
              </a:tabLst>
            </a:pPr>
            <a:r>
              <a:rPr dirty="0" sz="2000" spc="-5" b="1">
                <a:latin typeface="Arial"/>
                <a:cs typeface="Arial"/>
              </a:rPr>
              <a:t>March </a:t>
            </a:r>
            <a:r>
              <a:rPr dirty="0" sz="2000" spc="-10" b="1">
                <a:latin typeface="Arial"/>
                <a:cs typeface="Arial"/>
              </a:rPr>
              <a:t>5,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Snow Covered Nest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second day after the snow fall, some snow has melted,  and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hatchway seems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opened in the upper left corner </a:t>
            </a:r>
            <a:r>
              <a:rPr dirty="0" sz="1400" b="1">
                <a:latin typeface="Arial"/>
                <a:cs typeface="Arial"/>
              </a:rPr>
              <a:t>of 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igloo.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123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4364" algn="l"/>
              </a:tabLst>
            </a:pPr>
            <a:r>
              <a:rPr dirty="0" sz="2000" spc="-5" b="1">
                <a:latin typeface="Arial"/>
                <a:cs typeface="Arial"/>
              </a:rPr>
              <a:t>March </a:t>
            </a:r>
            <a:r>
              <a:rPr dirty="0" sz="2000" spc="-10" b="1">
                <a:latin typeface="Arial"/>
                <a:cs typeface="Arial"/>
              </a:rPr>
              <a:t>6,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spc="-10" b="1">
                <a:latin typeface="Arial"/>
                <a:cs typeface="Arial"/>
              </a:rPr>
              <a:t>Snow </a:t>
            </a:r>
            <a:r>
              <a:rPr dirty="0" sz="2000" spc="-5" b="1">
                <a:latin typeface="Arial"/>
                <a:cs typeface="Arial"/>
              </a:rPr>
              <a:t>Covered Nest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81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third day after the snow fall, most of the snow has  melted, and the occupant of the igloo can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</a:t>
            </a:r>
            <a:r>
              <a:rPr dirty="0" sz="1400" b="1">
                <a:latin typeface="Arial"/>
                <a:cs typeface="Arial"/>
              </a:rPr>
              <a:t>for </a:t>
            </a:r>
            <a:r>
              <a:rPr dirty="0" sz="1400" spc="-5" b="1">
                <a:latin typeface="Arial"/>
                <a:cs typeface="Arial"/>
              </a:rPr>
              <a:t>the first  time. This eagle (the mother?) remains deep in the </a:t>
            </a:r>
            <a:r>
              <a:rPr dirty="0" sz="1400" spc="-10" b="1">
                <a:latin typeface="Arial"/>
                <a:cs typeface="Arial"/>
              </a:rPr>
              <a:t>nest,  </a:t>
            </a:r>
            <a:r>
              <a:rPr dirty="0" sz="1400" spc="-5" b="1">
                <a:latin typeface="Arial"/>
                <a:cs typeface="Arial"/>
              </a:rPr>
              <a:t>possibly sitting on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pair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123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4364" algn="l"/>
              </a:tabLst>
            </a:pPr>
            <a:r>
              <a:rPr dirty="0" sz="2000" spc="-5" b="1">
                <a:latin typeface="Arial"/>
                <a:cs typeface="Arial"/>
              </a:rPr>
              <a:t>March </a:t>
            </a:r>
            <a:r>
              <a:rPr dirty="0" sz="2000" spc="-10" b="1">
                <a:latin typeface="Arial"/>
                <a:cs typeface="Arial"/>
              </a:rPr>
              <a:t>8,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spc="-10" b="1">
                <a:latin typeface="Arial"/>
                <a:cs typeface="Arial"/>
              </a:rPr>
              <a:t>Snow </a:t>
            </a:r>
            <a:r>
              <a:rPr dirty="0" sz="2000" spc="-5" b="1">
                <a:latin typeface="Arial"/>
                <a:cs typeface="Arial"/>
              </a:rPr>
              <a:t>Covered Nest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49910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of </a:t>
            </a:r>
            <a:r>
              <a:rPr dirty="0" sz="1400" spc="-5" b="1">
                <a:latin typeface="Arial"/>
                <a:cs typeface="Arial"/>
              </a:rPr>
              <a:t>the adult eagles remains deep in the nest after nearly all 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snow has melted.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354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March </a:t>
            </a:r>
            <a:r>
              <a:rPr dirty="0" sz="1800" spc="-5" b="1">
                <a:latin typeface="Arial"/>
                <a:cs typeface="Arial"/>
              </a:rPr>
              <a:t>12,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-5" b="1">
                <a:latin typeface="Arial"/>
                <a:cs typeface="Arial"/>
              </a:rPr>
              <a:t>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Near Side of Mohansic  Lake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709165" y="5746750"/>
            <a:ext cx="9245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</a:t>
            </a:r>
            <a:r>
              <a:rPr dirty="0" sz="1400" spc="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569" y="5746750"/>
            <a:ext cx="448310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similar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scene captured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January </a:t>
            </a:r>
            <a:r>
              <a:rPr dirty="0" sz="1400" spc="-10" b="1">
                <a:latin typeface="Arial"/>
                <a:cs typeface="Arial"/>
              </a:rPr>
              <a:t>22.  </a:t>
            </a:r>
            <a:r>
              <a:rPr dirty="0" sz="1400" spc="-5" b="1">
                <a:latin typeface="Arial"/>
                <a:cs typeface="Arial"/>
              </a:rPr>
              <a:t>best photo yet of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this pair of adult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1053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1842135" algn="l"/>
                <a:tab pos="5153660" algn="l"/>
              </a:tabLst>
            </a:pPr>
            <a:r>
              <a:rPr dirty="0" sz="1800" b="1">
                <a:latin typeface="Arial"/>
                <a:cs typeface="Arial"/>
              </a:rPr>
              <a:t>March</a:t>
            </a:r>
            <a:r>
              <a:rPr dirty="0" sz="1800" spc="-5" b="1">
                <a:latin typeface="Arial"/>
                <a:cs typeface="Arial"/>
              </a:rPr>
              <a:t> 25</a:t>
            </a:r>
            <a:r>
              <a:rPr dirty="0" sz="1800" b="1">
                <a:latin typeface="Arial"/>
                <a:cs typeface="Arial"/>
              </a:rPr>
              <a:t>,</a:t>
            </a:r>
            <a:r>
              <a:rPr dirty="0" sz="1800" spc="-5" b="1">
                <a:latin typeface="Arial"/>
                <a:cs typeface="Arial"/>
              </a:rPr>
              <a:t> 2019</a:t>
            </a:r>
            <a:r>
              <a:rPr dirty="0" sz="1800" b="1">
                <a:latin typeface="Arial"/>
                <a:cs typeface="Arial"/>
              </a:rPr>
              <a:t>:	</a:t>
            </a:r>
            <a:r>
              <a:rPr dirty="0" sz="1800" spc="-5" b="1">
                <a:latin typeface="Arial"/>
                <a:cs typeface="Arial"/>
              </a:rPr>
              <a:t>On</a:t>
            </a:r>
            <a:r>
              <a:rPr dirty="0" sz="1800" b="1">
                <a:latin typeface="Arial"/>
                <a:cs typeface="Arial"/>
              </a:rPr>
              <a:t>e</a:t>
            </a:r>
            <a:r>
              <a:rPr dirty="0" sz="1800" spc="-5" b="1">
                <a:latin typeface="Arial"/>
                <a:cs typeface="Arial"/>
              </a:rPr>
              <a:t> A</a:t>
            </a:r>
            <a:r>
              <a:rPr dirty="0" sz="1800" spc="-10" b="1">
                <a:latin typeface="Arial"/>
                <a:cs typeface="Arial"/>
              </a:rPr>
              <a:t>d</a:t>
            </a:r>
            <a:r>
              <a:rPr dirty="0" sz="1800" spc="-5" b="1">
                <a:latin typeface="Arial"/>
                <a:cs typeface="Arial"/>
              </a:rPr>
              <a:t>ul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 spc="-5" b="1">
                <a:latin typeface="Arial"/>
                <a:cs typeface="Arial"/>
              </a:rPr>
              <a:t> Eagl</a:t>
            </a:r>
            <a:r>
              <a:rPr dirty="0" sz="1800" b="1">
                <a:latin typeface="Arial"/>
                <a:cs typeface="Arial"/>
              </a:rPr>
              <a:t>e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Watchin</a:t>
            </a:r>
            <a:r>
              <a:rPr dirty="0" sz="1800" b="1">
                <a:latin typeface="Arial"/>
                <a:cs typeface="Arial"/>
              </a:rPr>
              <a:t>g	the  </a:t>
            </a:r>
            <a:r>
              <a:rPr dirty="0" sz="1800" spc="-5" b="1">
                <a:latin typeface="Arial"/>
                <a:cs typeface="Arial"/>
              </a:rPr>
              <a:t>Camera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227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sharp </a:t>
            </a:r>
            <a:r>
              <a:rPr dirty="0" sz="1400" spc="-10" b="1">
                <a:latin typeface="Arial"/>
                <a:cs typeface="Arial"/>
              </a:rPr>
              <a:t>eyes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this eagle appear to know where the camera </a:t>
            </a:r>
            <a:r>
              <a:rPr dirty="0" sz="1400" b="1">
                <a:latin typeface="Arial"/>
                <a:cs typeface="Arial"/>
              </a:rPr>
              <a:t>is  </a:t>
            </a:r>
            <a:r>
              <a:rPr dirty="0" sz="1400" spc="-5" b="1">
                <a:latin typeface="Arial"/>
                <a:cs typeface="Arial"/>
              </a:rPr>
              <a:t>located. This eagle remains deep in the nest and likely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be  sitting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pair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481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b="1">
                <a:latin typeface="Arial"/>
                <a:cs typeface="Arial"/>
              </a:rPr>
              <a:t>March </a:t>
            </a:r>
            <a:r>
              <a:rPr dirty="0" sz="1800" spc="-5" b="1">
                <a:latin typeface="Arial"/>
                <a:cs typeface="Arial"/>
              </a:rPr>
              <a:t>26, 2019: One Adult Eagle Resting Low in 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45891" y="5483859"/>
            <a:ext cx="3860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It</a:t>
            </a:r>
            <a:r>
              <a:rPr dirty="0" sz="1400" spc="3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569" y="5483859"/>
            <a:ext cx="49320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can be seen resting low in the </a:t>
            </a:r>
            <a:r>
              <a:rPr dirty="0" sz="1400" spc="-10" b="1">
                <a:latin typeface="Arial"/>
                <a:cs typeface="Arial"/>
              </a:rPr>
              <a:t>nest.  </a:t>
            </a:r>
            <a:r>
              <a:rPr dirty="0" sz="1400" spc="-5" b="1">
                <a:latin typeface="Arial"/>
                <a:cs typeface="Arial"/>
              </a:rPr>
              <a:t>probably sitting </a:t>
            </a:r>
            <a:r>
              <a:rPr dirty="0" sz="1400" b="1">
                <a:latin typeface="Arial"/>
                <a:cs typeface="Arial"/>
              </a:rPr>
              <a:t>on or </a:t>
            </a:r>
            <a:r>
              <a:rPr dirty="0" sz="1400" spc="-5" b="1">
                <a:latin typeface="Arial"/>
                <a:cs typeface="Arial"/>
              </a:rPr>
              <a:t>near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pair of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481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b="1">
                <a:latin typeface="Arial"/>
                <a:cs typeface="Arial"/>
              </a:rPr>
              <a:t>March </a:t>
            </a:r>
            <a:r>
              <a:rPr dirty="0" sz="1800" spc="-5" b="1">
                <a:latin typeface="Arial"/>
                <a:cs typeface="Arial"/>
              </a:rPr>
              <a:t>31, 2019: One Adult Eagle Resting Low in 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227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another shot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one adult eagle resting </a:t>
            </a:r>
            <a:r>
              <a:rPr dirty="0" sz="1400" spc="-10" b="1">
                <a:latin typeface="Arial"/>
                <a:cs typeface="Arial"/>
              </a:rPr>
              <a:t>low </a:t>
            </a:r>
            <a:r>
              <a:rPr dirty="0" sz="1400" spc="-5" b="1">
                <a:latin typeface="Arial"/>
                <a:cs typeface="Arial"/>
              </a:rPr>
              <a:t>in the nest. </a:t>
            </a:r>
            <a:r>
              <a:rPr dirty="0" sz="1400" b="1">
                <a:latin typeface="Arial"/>
                <a:cs typeface="Arial"/>
              </a:rPr>
              <a:t>It  is </a:t>
            </a:r>
            <a:r>
              <a:rPr dirty="0" sz="1400" spc="-5" b="1">
                <a:latin typeface="Arial"/>
                <a:cs typeface="Arial"/>
              </a:rPr>
              <a:t>probably continuing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sit </a:t>
            </a:r>
            <a:r>
              <a:rPr dirty="0" sz="1400" b="1">
                <a:latin typeface="Arial"/>
                <a:cs typeface="Arial"/>
              </a:rPr>
              <a:t>on or </a:t>
            </a:r>
            <a:r>
              <a:rPr dirty="0" sz="1400" spc="-5" b="1">
                <a:latin typeface="Arial"/>
                <a:cs typeface="Arial"/>
              </a:rPr>
              <a:t>near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pair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111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2914" algn="l"/>
              </a:tabLst>
            </a:pPr>
            <a:r>
              <a:rPr dirty="0" sz="2000" spc="-5" b="1">
                <a:latin typeface="Arial"/>
                <a:cs typeface="Arial"/>
              </a:rPr>
              <a:t>April 2,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Two Adult Eagles on the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81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Both adult eagles can be seen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top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nest. They appear 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in the process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trading places so the eagle that had been  sitting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eggs can </a:t>
            </a:r>
            <a:r>
              <a:rPr dirty="0" sz="1400" b="1">
                <a:latin typeface="Arial"/>
                <a:cs typeface="Arial"/>
              </a:rPr>
              <a:t>fly </a:t>
            </a:r>
            <a:r>
              <a:rPr dirty="0" sz="1400" spc="-5" b="1">
                <a:latin typeface="Arial"/>
                <a:cs typeface="Arial"/>
              </a:rPr>
              <a:t>away and find some food for itself.  The other eagle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then take its place sitting on the eggs in the  nest.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610"/>
              </a:lnSpc>
            </a:pPr>
            <a:r>
              <a:rPr dirty="0" sz="1400" spc="-10" b="1">
                <a:latin typeface="Arial"/>
                <a:cs typeface="Arial"/>
              </a:rPr>
              <a:t>Adult </a:t>
            </a:r>
            <a:r>
              <a:rPr dirty="0" sz="1400" spc="-5" b="1">
                <a:latin typeface="Arial"/>
                <a:cs typeface="Arial"/>
              </a:rPr>
              <a:t>eagles are known to share the responsibility for sitting </a:t>
            </a:r>
            <a:r>
              <a:rPr dirty="0" sz="1400" b="1">
                <a:latin typeface="Arial"/>
                <a:cs typeface="Arial"/>
              </a:rPr>
              <a:t>on  </a:t>
            </a:r>
            <a:r>
              <a:rPr dirty="0" sz="1400" spc="-5" b="1">
                <a:latin typeface="Arial"/>
                <a:cs typeface="Arial"/>
              </a:rPr>
              <a:t>their </a:t>
            </a:r>
            <a:r>
              <a:rPr dirty="0" sz="1400" spc="-10" b="1">
                <a:latin typeface="Arial"/>
                <a:cs typeface="Arial"/>
              </a:rPr>
              <a:t>eggs.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19938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7,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-5" b="1">
                <a:latin typeface="Arial"/>
                <a:cs typeface="Arial"/>
              </a:rPr>
              <a:t>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</a:t>
            </a:r>
            <a:r>
              <a:rPr dirty="0" sz="1800" spc="-5" b="1">
                <a:latin typeface="Arial"/>
                <a:cs typeface="Arial"/>
              </a:rPr>
              <a:t>its Beak</a:t>
            </a:r>
            <a:r>
              <a:rPr dirty="0" sz="1800" spc="-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Open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6720" cy="187452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eagle </a:t>
            </a:r>
            <a:r>
              <a:rPr dirty="0" sz="1400" b="1">
                <a:latin typeface="Arial"/>
                <a:cs typeface="Arial"/>
              </a:rPr>
              <a:t>is on </a:t>
            </a:r>
            <a:r>
              <a:rPr dirty="0" sz="1400" spc="-5" b="1">
                <a:latin typeface="Arial"/>
                <a:cs typeface="Arial"/>
              </a:rPr>
              <a:t>the nest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beak open.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not clear </a:t>
            </a:r>
            <a:r>
              <a:rPr dirty="0" sz="1400" b="1">
                <a:latin typeface="Arial"/>
                <a:cs typeface="Arial"/>
              </a:rPr>
              <a:t>why  its </a:t>
            </a:r>
            <a:r>
              <a:rPr dirty="0" sz="1400" spc="-5" b="1">
                <a:latin typeface="Arial"/>
                <a:cs typeface="Arial"/>
              </a:rPr>
              <a:t>beak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open.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is probably making some noise, but it </a:t>
            </a:r>
            <a:r>
              <a:rPr dirty="0" sz="1400" b="1">
                <a:latin typeface="Arial"/>
                <a:cs typeface="Arial"/>
              </a:rPr>
              <a:t>was  </a:t>
            </a:r>
            <a:r>
              <a:rPr dirty="0" sz="1400" spc="-5" b="1">
                <a:latin typeface="Arial"/>
                <a:cs typeface="Arial"/>
              </a:rPr>
              <a:t>too far away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be heard. The other adult eagle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hidden  low in the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9525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eagle may be telling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partner to get out and let it take  </a:t>
            </a:r>
            <a:r>
              <a:rPr dirty="0" sz="1400" spc="-10" b="1">
                <a:latin typeface="Arial"/>
                <a:cs typeface="Arial"/>
              </a:rPr>
              <a:t>over </a:t>
            </a:r>
            <a:r>
              <a:rPr dirty="0" sz="1400" spc="-5" b="1">
                <a:latin typeface="Arial"/>
                <a:cs typeface="Arial"/>
              </a:rPr>
              <a:t>sitting on the eggs.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it is possible that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eggs  has hatched and the hatchling eaglet cannot be seen because it 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too small and too </a:t>
            </a:r>
            <a:r>
              <a:rPr dirty="0" sz="1400" spc="-10" b="1">
                <a:latin typeface="Arial"/>
                <a:cs typeface="Arial"/>
              </a:rPr>
              <a:t>deep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2509" y="886459"/>
            <a:ext cx="37109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Second Adult Eagle </a:t>
            </a:r>
            <a:r>
              <a:rPr dirty="0" sz="1800" spc="-5" b="1">
                <a:latin typeface="Arial"/>
                <a:cs typeface="Arial"/>
              </a:rPr>
              <a:t>Arriving</a:t>
            </a:r>
            <a:r>
              <a:rPr dirty="0" sz="1800" spc="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644014" cy="593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5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April 9,</a:t>
            </a:r>
            <a:r>
              <a:rPr dirty="0" sz="2000" spc="229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13070"/>
            <a:ext cx="549973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can be seen </a:t>
            </a:r>
            <a:r>
              <a:rPr dirty="0" sz="1400" spc="-10" b="1">
                <a:latin typeface="Arial"/>
                <a:cs typeface="Arial"/>
              </a:rPr>
              <a:t>deep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nest </a:t>
            </a:r>
            <a:r>
              <a:rPr dirty="0" sz="1400" b="1">
                <a:latin typeface="Arial"/>
                <a:cs typeface="Arial"/>
              </a:rPr>
              <a:t>while its </a:t>
            </a:r>
            <a:r>
              <a:rPr dirty="0" sz="1400" spc="-5" b="1">
                <a:latin typeface="Arial"/>
                <a:cs typeface="Arial"/>
              </a:rPr>
              <a:t>partner  arrives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wing. 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eagles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trade places after  the partner lands on the 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4908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11, 2019 </a:t>
            </a:r>
            <a:r>
              <a:rPr dirty="0" sz="1800" b="1">
                <a:latin typeface="Arial"/>
                <a:cs typeface="Arial"/>
              </a:rPr>
              <a:t>(5:20 </a:t>
            </a:r>
            <a:r>
              <a:rPr dirty="0" sz="1800" spc="-10" b="1">
                <a:latin typeface="Arial"/>
                <a:cs typeface="Arial"/>
              </a:rPr>
              <a:t>PM): </a:t>
            </a:r>
            <a:r>
              <a:rPr dirty="0" sz="1800" spc="-5" b="1">
                <a:latin typeface="Arial"/>
                <a:cs typeface="Arial"/>
              </a:rPr>
              <a:t>One Adult Eagle in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Flight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20970"/>
            <a:ext cx="53022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This adult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returning to the nest after foraging </a:t>
            </a:r>
            <a:r>
              <a:rPr dirty="0" sz="1400" b="1">
                <a:latin typeface="Arial"/>
                <a:cs typeface="Arial"/>
              </a:rPr>
              <a:t>for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food.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354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11, 2019 </a:t>
            </a:r>
            <a:r>
              <a:rPr dirty="0" sz="1800" b="1">
                <a:latin typeface="Arial"/>
                <a:cs typeface="Arial"/>
              </a:rPr>
              <a:t>(5:26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Eagles, One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and One in </a:t>
            </a:r>
            <a:r>
              <a:rPr dirty="0" sz="1800" spc="-1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10" b="1">
                <a:latin typeface="Arial"/>
                <a:cs typeface="Arial"/>
              </a:rPr>
              <a:t>After </a:t>
            </a:r>
            <a:r>
              <a:rPr dirty="0" sz="1400" spc="-5" b="1">
                <a:latin typeface="Arial"/>
                <a:cs typeface="Arial"/>
              </a:rPr>
              <a:t>arriving at the nest, one eagle stares at the camera while 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partner continues to sit on the eggs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The </a:t>
            </a:r>
            <a:r>
              <a:rPr dirty="0" sz="1400" spc="-10" b="1">
                <a:latin typeface="Arial"/>
                <a:cs typeface="Arial"/>
              </a:rPr>
              <a:t>eyes </a:t>
            </a:r>
            <a:r>
              <a:rPr dirty="0" sz="1400" spc="-5" b="1">
                <a:latin typeface="Arial"/>
                <a:cs typeface="Arial"/>
              </a:rPr>
              <a:t>of  the eagles are better than the lens on this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camera..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354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11, 2019 </a:t>
            </a:r>
            <a:r>
              <a:rPr dirty="0" sz="1800" b="1">
                <a:latin typeface="Arial"/>
                <a:cs typeface="Arial"/>
              </a:rPr>
              <a:t>(5:26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Eagles, One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and One in </a:t>
            </a:r>
            <a:r>
              <a:rPr dirty="0" sz="1800" spc="-1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3060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sitting low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114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86040" y="5746750"/>
            <a:ext cx="23475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5" b="1">
                <a:latin typeface="Arial"/>
                <a:cs typeface="Arial"/>
              </a:rPr>
              <a:t>probably sitting on</a:t>
            </a:r>
            <a:r>
              <a:rPr dirty="0" sz="1400" spc="34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1569" y="5951220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eggs. The other eagle is preparing to take off. These eagles 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traded places after one of them arrived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10" b="1">
                <a:latin typeface="Arial"/>
                <a:cs typeface="Arial"/>
              </a:rPr>
              <a:t>few </a:t>
            </a:r>
            <a:r>
              <a:rPr dirty="0" sz="1400" spc="-5" b="1">
                <a:latin typeface="Arial"/>
                <a:cs typeface="Arial"/>
              </a:rPr>
              <a:t>minutes  ago.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418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933700" algn="l"/>
              </a:tabLst>
            </a:pPr>
            <a:r>
              <a:rPr dirty="0" sz="1800" spc="-5" b="1">
                <a:latin typeface="Arial"/>
                <a:cs typeface="Arial"/>
              </a:rPr>
              <a:t>April 11, 2019 </a:t>
            </a:r>
            <a:r>
              <a:rPr dirty="0" sz="1800" spc="1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(5:26</a:t>
            </a:r>
            <a:r>
              <a:rPr dirty="0" sz="1800" spc="2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	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Eagles, One  in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and One Leaving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64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sitting low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</a:t>
            </a: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5" b="1">
                <a:latin typeface="Arial"/>
                <a:cs typeface="Arial"/>
              </a:rPr>
              <a:t>probably sitting on the  eggs. The other eagle has just taken off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leave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49841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11, 2019 </a:t>
            </a:r>
            <a:r>
              <a:rPr dirty="0" sz="1800" b="1">
                <a:latin typeface="Arial"/>
                <a:cs typeface="Arial"/>
              </a:rPr>
              <a:t>(5:27 </a:t>
            </a:r>
            <a:r>
              <a:rPr dirty="0" sz="1800" spc="-10" b="1">
                <a:latin typeface="Arial"/>
                <a:cs typeface="Arial"/>
              </a:rPr>
              <a:t>PM): </a:t>
            </a:r>
            <a:r>
              <a:rPr dirty="0" sz="1800" spc="-5" b="1">
                <a:latin typeface="Arial"/>
                <a:cs typeface="Arial"/>
              </a:rPr>
              <a:t>Adult Eagle in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Flight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20970"/>
            <a:ext cx="550354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of the adult eagles can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flying through some trees  along Mohansic Lake. Unfortunately, the head of the eagle </a:t>
            </a:r>
            <a:r>
              <a:rPr dirty="0" sz="1400" b="1">
                <a:latin typeface="Arial"/>
                <a:cs typeface="Arial"/>
              </a:rPr>
              <a:t>is  </a:t>
            </a:r>
            <a:r>
              <a:rPr dirty="0" sz="1400" spc="-5" b="1">
                <a:latin typeface="Arial"/>
                <a:cs typeface="Arial"/>
              </a:rPr>
              <a:t>hidden behind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limb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foreground.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418147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12, 2019 </a:t>
            </a:r>
            <a:r>
              <a:rPr dirty="0" sz="1800" b="1">
                <a:latin typeface="Arial"/>
                <a:cs typeface="Arial"/>
              </a:rPr>
              <a:t>(3:42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-5" b="1">
                <a:latin typeface="Arial"/>
                <a:cs typeface="Arial"/>
              </a:rPr>
              <a:t>One Adult Eagle Looking </a:t>
            </a:r>
            <a:r>
              <a:rPr dirty="0" sz="1800" spc="-10" b="1">
                <a:latin typeface="Arial"/>
                <a:cs typeface="Arial"/>
              </a:rPr>
              <a:t>into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64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adult eagle seems to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interested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something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less than one minute, </a:t>
            </a:r>
            <a:r>
              <a:rPr dirty="0" sz="1400" b="1">
                <a:latin typeface="Arial"/>
                <a:cs typeface="Arial"/>
              </a:rPr>
              <a:t>it will be </a:t>
            </a:r>
            <a:r>
              <a:rPr dirty="0" sz="1400" spc="-5" b="1">
                <a:latin typeface="Arial"/>
                <a:cs typeface="Arial"/>
              </a:rPr>
              <a:t>joined </a:t>
            </a:r>
            <a:r>
              <a:rPr dirty="0" sz="1400" b="1">
                <a:latin typeface="Arial"/>
                <a:cs typeface="Arial"/>
              </a:rPr>
              <a:t>by its </a:t>
            </a:r>
            <a:r>
              <a:rPr dirty="0" sz="1400" spc="-5" b="1">
                <a:latin typeface="Arial"/>
                <a:cs typeface="Arial"/>
              </a:rPr>
              <a:t>partner carrying  sticks. This eagle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preparing the nest </a:t>
            </a:r>
            <a:r>
              <a:rPr dirty="0" sz="1400" b="1">
                <a:latin typeface="Arial"/>
                <a:cs typeface="Arial"/>
              </a:rPr>
              <a:t>for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arrival </a:t>
            </a:r>
            <a:r>
              <a:rPr dirty="0" sz="1400" b="1">
                <a:latin typeface="Arial"/>
                <a:cs typeface="Arial"/>
              </a:rPr>
              <a:t>of  </a:t>
            </a:r>
            <a:r>
              <a:rPr dirty="0" sz="1400" spc="-5" b="1">
                <a:latin typeface="Arial"/>
                <a:cs typeface="Arial"/>
              </a:rPr>
              <a:t>fresh building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materials.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386715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12, 2019 </a:t>
            </a:r>
            <a:r>
              <a:rPr dirty="0" sz="1800" b="1">
                <a:latin typeface="Arial"/>
                <a:cs typeface="Arial"/>
              </a:rPr>
              <a:t>(3:42</a:t>
            </a:r>
            <a:r>
              <a:rPr dirty="0" sz="1800" spc="-10" b="1">
                <a:latin typeface="Arial"/>
                <a:cs typeface="Arial"/>
              </a:rPr>
              <a:t> PM):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 Building the</a:t>
            </a:r>
            <a:r>
              <a:rPr dirty="0" sz="1800" spc="-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608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These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eagles are working together to improve the nest.  Eagle teamwork. This could indicate that the eggs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not </a:t>
            </a:r>
            <a:r>
              <a:rPr dirty="0" sz="1400" spc="-10" b="1">
                <a:latin typeface="Arial"/>
                <a:cs typeface="Arial"/>
              </a:rPr>
              <a:t>yet  </a:t>
            </a:r>
            <a:r>
              <a:rPr dirty="0" sz="1400" spc="-5" b="1">
                <a:latin typeface="Arial"/>
                <a:cs typeface="Arial"/>
              </a:rPr>
              <a:t>hatched, but the parents sense that the eggs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hatching  soon and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is time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prepare the nest </a:t>
            </a:r>
            <a:r>
              <a:rPr dirty="0" sz="1400" b="1">
                <a:latin typeface="Arial"/>
                <a:cs typeface="Arial"/>
              </a:rPr>
              <a:t>for </a:t>
            </a:r>
            <a:r>
              <a:rPr dirty="0" sz="1400" spc="-5" b="1">
                <a:latin typeface="Arial"/>
                <a:cs typeface="Arial"/>
              </a:rPr>
              <a:t>the new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inhabitants.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22829" y="1445259"/>
            <a:ext cx="312864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903605" marR="5080" indent="-89154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3340"/>
            <a:ext cx="4645660" cy="1202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15 </a:t>
            </a:r>
            <a:r>
              <a:rPr dirty="0" sz="1800" b="1">
                <a:latin typeface="Arial"/>
                <a:cs typeface="Arial"/>
              </a:rPr>
              <a:t>to </a:t>
            </a:r>
            <a:r>
              <a:rPr dirty="0" sz="1800" spc="-5" b="1">
                <a:latin typeface="Arial"/>
                <a:cs typeface="Arial"/>
              </a:rPr>
              <a:t>April 30,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imes New Roman"/>
              <a:cs typeface="Times New Roman"/>
            </a:endParaRPr>
          </a:p>
          <a:p>
            <a:pPr marL="2041525" marR="5080" indent="-1164590">
              <a:lnSpc>
                <a:spcPts val="2520"/>
              </a:lnSpc>
            </a:pPr>
            <a:r>
              <a:rPr dirty="0" sz="2200" spc="-5" b="1">
                <a:latin typeface="Arial"/>
                <a:cs typeface="Arial"/>
              </a:rPr>
              <a:t>Down-covered Baby Eaglets  (16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photos)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55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53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164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1724660" algn="l"/>
              </a:tabLst>
            </a:pPr>
            <a:r>
              <a:rPr dirty="0" sz="1800" spc="-5" b="1">
                <a:latin typeface="Arial"/>
                <a:cs typeface="Arial"/>
              </a:rPr>
              <a:t>April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15,</a:t>
            </a:r>
            <a:r>
              <a:rPr dirty="0" sz="1800" spc="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	</a:t>
            </a:r>
            <a:r>
              <a:rPr dirty="0" sz="1800" spc="-10" b="1">
                <a:latin typeface="Arial"/>
                <a:cs typeface="Arial"/>
              </a:rPr>
              <a:t>One </a:t>
            </a:r>
            <a:r>
              <a:rPr dirty="0" sz="1800" spc="-5" b="1">
                <a:latin typeface="Arial"/>
                <a:cs typeface="Arial"/>
              </a:rPr>
              <a:t>Adult Eagle in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a  </a:t>
            </a:r>
            <a:r>
              <a:rPr dirty="0" sz="1800" spc="-10" b="1">
                <a:latin typeface="Arial"/>
                <a:cs typeface="Arial"/>
              </a:rPr>
              <a:t>New </a:t>
            </a:r>
            <a:r>
              <a:rPr dirty="0" sz="1800" spc="-5" b="1">
                <a:latin typeface="Arial"/>
                <a:cs typeface="Arial"/>
              </a:rPr>
              <a:t>Hatchling Baby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Eaglet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291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the first shot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newly </a:t>
            </a:r>
            <a:r>
              <a:rPr dirty="0" sz="1400" spc="-10" b="1">
                <a:latin typeface="Arial"/>
                <a:cs typeface="Arial"/>
              </a:rPr>
              <a:t>hatched </a:t>
            </a:r>
            <a:r>
              <a:rPr dirty="0" sz="1400" spc="-5" b="1">
                <a:latin typeface="Arial"/>
                <a:cs typeface="Arial"/>
              </a:rPr>
              <a:t>baby eaglet. </a:t>
            </a:r>
            <a:r>
              <a:rPr dirty="0" sz="1400" b="1">
                <a:latin typeface="Arial"/>
                <a:cs typeface="Arial"/>
              </a:rPr>
              <a:t>Only </a:t>
            </a:r>
            <a:r>
              <a:rPr dirty="0" sz="1400" spc="-5" b="1">
                <a:latin typeface="Arial"/>
                <a:cs typeface="Arial"/>
              </a:rPr>
              <a:t>the  top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head can be seen, covered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gray </a:t>
            </a:r>
            <a:r>
              <a:rPr dirty="0" sz="1400" b="1">
                <a:latin typeface="Arial"/>
                <a:cs typeface="Arial"/>
              </a:rPr>
              <a:t>downy </a:t>
            </a:r>
            <a:r>
              <a:rPr dirty="0" sz="1400" spc="-10" b="1">
                <a:latin typeface="Arial"/>
                <a:cs typeface="Arial"/>
              </a:rPr>
              <a:t>feathers. 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downy </a:t>
            </a:r>
            <a:r>
              <a:rPr dirty="0" sz="1400" spc="-5" b="1">
                <a:latin typeface="Arial"/>
                <a:cs typeface="Arial"/>
              </a:rPr>
              <a:t>feathers </a:t>
            </a:r>
            <a:r>
              <a:rPr dirty="0" sz="1400" b="1">
                <a:latin typeface="Arial"/>
                <a:cs typeface="Arial"/>
              </a:rPr>
              <a:t>will be </a:t>
            </a:r>
            <a:r>
              <a:rPr dirty="0" sz="1400" spc="-5" b="1">
                <a:latin typeface="Arial"/>
                <a:cs typeface="Arial"/>
              </a:rPr>
              <a:t>replaced </a:t>
            </a: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5" b="1">
                <a:latin typeface="Arial"/>
                <a:cs typeface="Arial"/>
              </a:rPr>
              <a:t>black feathers within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few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weeks.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49910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07335" algn="l"/>
              </a:tabLst>
            </a:pPr>
            <a:r>
              <a:rPr dirty="0" sz="1800" spc="-5" b="1">
                <a:latin typeface="Arial"/>
                <a:cs typeface="Arial"/>
              </a:rPr>
              <a:t>April 16, 2019</a:t>
            </a:r>
            <a:r>
              <a:rPr dirty="0" sz="1800" spc="1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(4:53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	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00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10" b="1">
                <a:latin typeface="Arial"/>
                <a:cs typeface="Arial"/>
              </a:rPr>
              <a:t>now </a:t>
            </a:r>
            <a:r>
              <a:rPr dirty="0" sz="1400" spc="-5" b="1">
                <a:latin typeface="Arial"/>
                <a:cs typeface="Arial"/>
              </a:rPr>
              <a:t>at least one </a:t>
            </a:r>
            <a:r>
              <a:rPr dirty="0" sz="1400" b="1">
                <a:latin typeface="Arial"/>
                <a:cs typeface="Arial"/>
              </a:rPr>
              <a:t>baby </a:t>
            </a:r>
            <a:r>
              <a:rPr dirty="0" sz="1400" spc="-5" b="1">
                <a:latin typeface="Arial"/>
                <a:cs typeface="Arial"/>
              </a:rPr>
              <a:t>eaglet has hatched from its egg. Both  parents are paying attention to something and one may be trying 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feed the </a:t>
            </a:r>
            <a:r>
              <a:rPr dirty="0" sz="1400" spc="-10" b="1">
                <a:latin typeface="Arial"/>
                <a:cs typeface="Arial"/>
              </a:rPr>
              <a:t>baby, </a:t>
            </a:r>
            <a:r>
              <a:rPr dirty="0" sz="1400" spc="-5" b="1">
                <a:latin typeface="Arial"/>
                <a:cs typeface="Arial"/>
              </a:rPr>
              <a:t>which cannot be seen in this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photo.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2200"/>
            <a:ext cx="549973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91790" algn="l"/>
              </a:tabLst>
            </a:pPr>
            <a:r>
              <a:rPr dirty="0" sz="1800" spc="-5" b="1">
                <a:latin typeface="Arial"/>
                <a:cs typeface="Arial"/>
              </a:rPr>
              <a:t>April 16, 2019 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(5:03</a:t>
            </a:r>
            <a:r>
              <a:rPr dirty="0" sz="1800" spc="17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	</a:t>
            </a:r>
            <a:r>
              <a:rPr dirty="0" sz="1800" spc="-5" b="1">
                <a:latin typeface="Arial"/>
                <a:cs typeface="Arial"/>
              </a:rPr>
              <a:t>One Adult Eagle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 and One </a:t>
            </a:r>
            <a:r>
              <a:rPr dirty="0" sz="1800" b="1">
                <a:latin typeface="Arial"/>
                <a:cs typeface="Arial"/>
              </a:rPr>
              <a:t>Baby </a:t>
            </a:r>
            <a:r>
              <a:rPr dirty="0" sz="1800" spc="-5" b="1">
                <a:latin typeface="Arial"/>
                <a:cs typeface="Arial"/>
              </a:rPr>
              <a:t>Eaglet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84912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88329"/>
            <a:ext cx="550672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few minutes after the previous photo, one of the parents </a:t>
            </a:r>
            <a:r>
              <a:rPr dirty="0" sz="1400" spc="-10" b="1">
                <a:latin typeface="Arial"/>
                <a:cs typeface="Arial"/>
              </a:rPr>
              <a:t>has  </a:t>
            </a:r>
            <a:r>
              <a:rPr dirty="0" sz="1400" b="1">
                <a:latin typeface="Arial"/>
                <a:cs typeface="Arial"/>
              </a:rPr>
              <a:t>flown </a:t>
            </a:r>
            <a:r>
              <a:rPr dirty="0" sz="1400" spc="-5" b="1">
                <a:latin typeface="Arial"/>
                <a:cs typeface="Arial"/>
              </a:rPr>
              <a:t>off and the </a:t>
            </a:r>
            <a:r>
              <a:rPr dirty="0" sz="1400" spc="-10" b="1">
                <a:latin typeface="Arial"/>
                <a:cs typeface="Arial"/>
              </a:rPr>
              <a:t>head </a:t>
            </a:r>
            <a:r>
              <a:rPr dirty="0" sz="1400" spc="-5" b="1">
                <a:latin typeface="Arial"/>
                <a:cs typeface="Arial"/>
              </a:rPr>
              <a:t>of one tiny fluffy baby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clearly  visible in front of the remaining parent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49910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07335" algn="l"/>
              </a:tabLst>
            </a:pPr>
            <a:r>
              <a:rPr dirty="0" sz="1800" spc="-5" b="1">
                <a:latin typeface="Arial"/>
                <a:cs typeface="Arial"/>
              </a:rPr>
              <a:t>April 17, 2019</a:t>
            </a:r>
            <a:r>
              <a:rPr dirty="0" sz="1800" spc="1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(3:50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	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Both of the adult eagle parents are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nest, and one has an  open beak. It looks like it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making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loud noise,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must </a:t>
            </a:r>
            <a:r>
              <a:rPr dirty="0" sz="1400" b="1">
                <a:latin typeface="Arial"/>
                <a:cs typeface="Arial"/>
              </a:rPr>
              <a:t>be  </a:t>
            </a:r>
            <a:r>
              <a:rPr dirty="0" sz="1400" spc="-5" b="1">
                <a:latin typeface="Arial"/>
                <a:cs typeface="Arial"/>
              </a:rPr>
              <a:t>excited </a:t>
            </a: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5" b="1">
                <a:latin typeface="Arial"/>
                <a:cs typeface="Arial"/>
              </a:rPr>
              <a:t>the birth of the </a:t>
            </a:r>
            <a:r>
              <a:rPr dirty="0" sz="1400" b="1">
                <a:latin typeface="Arial"/>
                <a:cs typeface="Arial"/>
              </a:rPr>
              <a:t>baby </a:t>
            </a:r>
            <a:r>
              <a:rPr dirty="0" sz="1400" spc="-5" b="1">
                <a:latin typeface="Arial"/>
                <a:cs typeface="Arial"/>
              </a:rPr>
              <a:t>eaglet seen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days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before.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49910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07335" algn="l"/>
              </a:tabLst>
            </a:pPr>
            <a:r>
              <a:rPr dirty="0" sz="1800" spc="-5" b="1">
                <a:latin typeface="Arial"/>
                <a:cs typeface="Arial"/>
              </a:rPr>
              <a:t>April 17, 2019</a:t>
            </a:r>
            <a:r>
              <a:rPr dirty="0" sz="1800" spc="1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(3:50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	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Adult Eagles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418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 parents appear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be kissing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rubbing  beaks. It looks like the love birds back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January. They may be  pleased that at least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eggs has hatched.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second  baby eaglet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be seen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few </a:t>
            </a:r>
            <a:r>
              <a:rPr dirty="0" sz="1400" spc="-10" b="1">
                <a:latin typeface="Arial"/>
                <a:cs typeface="Arial"/>
              </a:rPr>
              <a:t>days</a:t>
            </a:r>
            <a:r>
              <a:rPr dirty="0" sz="1400" spc="-5" b="1">
                <a:latin typeface="Arial"/>
                <a:cs typeface="Arial"/>
              </a:rPr>
              <a:t> later.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433324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17, 2019 </a:t>
            </a:r>
            <a:r>
              <a:rPr dirty="0" sz="1800" b="1">
                <a:latin typeface="Arial"/>
                <a:cs typeface="Arial"/>
              </a:rPr>
              <a:t>(4:47</a:t>
            </a:r>
            <a:r>
              <a:rPr dirty="0" sz="1800" spc="-5" b="1">
                <a:latin typeface="Arial"/>
                <a:cs typeface="Arial"/>
              </a:rPr>
              <a:t> PM):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15"/>
              </a:lnSpc>
            </a:pPr>
            <a:r>
              <a:rPr dirty="0" sz="1800" spc="-5" b="1">
                <a:latin typeface="Arial"/>
                <a:cs typeface="Arial"/>
              </a:rPr>
              <a:t>One Adult Eagle Landing on the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Branch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coming </a:t>
            </a:r>
            <a:r>
              <a:rPr dirty="0" sz="1400" b="1">
                <a:latin typeface="Arial"/>
                <a:cs typeface="Arial"/>
              </a:rPr>
              <a:t>in for a </a:t>
            </a:r>
            <a:r>
              <a:rPr dirty="0" sz="1400" spc="-5" b="1">
                <a:latin typeface="Arial"/>
                <a:cs typeface="Arial"/>
              </a:rPr>
              <a:t>landing on the long branch </a:t>
            </a:r>
            <a:r>
              <a:rPr dirty="0" sz="1400" b="1">
                <a:latin typeface="Arial"/>
                <a:cs typeface="Arial"/>
              </a:rPr>
              <a:t>to  </a:t>
            </a:r>
            <a:r>
              <a:rPr dirty="0" sz="1400" spc="-5" b="1">
                <a:latin typeface="Arial"/>
                <a:cs typeface="Arial"/>
              </a:rPr>
              <a:t>the left of the </a:t>
            </a:r>
            <a:r>
              <a:rPr dirty="0" sz="1400" spc="-10" b="1">
                <a:latin typeface="Arial"/>
                <a:cs typeface="Arial"/>
              </a:rPr>
              <a:t>nest. </a:t>
            </a:r>
            <a:r>
              <a:rPr dirty="0" sz="1400" b="1">
                <a:latin typeface="Arial"/>
                <a:cs typeface="Arial"/>
              </a:rPr>
              <a:t>Its wings </a:t>
            </a:r>
            <a:r>
              <a:rPr dirty="0" sz="1400" spc="-5" b="1">
                <a:latin typeface="Arial"/>
                <a:cs typeface="Arial"/>
              </a:rPr>
              <a:t>and tail are spread out and the  "landing gear" are </a:t>
            </a:r>
            <a:r>
              <a:rPr dirty="0" sz="1400" b="1">
                <a:latin typeface="Arial"/>
                <a:cs typeface="Arial"/>
              </a:rPr>
              <a:t>down. </a:t>
            </a:r>
            <a:r>
              <a:rPr dirty="0" sz="1400" spc="-10" b="1">
                <a:latin typeface="Arial"/>
                <a:cs typeface="Arial"/>
              </a:rPr>
              <a:t>No </a:t>
            </a:r>
            <a:r>
              <a:rPr dirty="0" sz="1400" spc="-5" b="1">
                <a:latin typeface="Arial"/>
                <a:cs typeface="Arial"/>
              </a:rPr>
              <a:t>activity can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in the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227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18, 2019 </a:t>
            </a:r>
            <a:r>
              <a:rPr dirty="0" sz="1800" b="1">
                <a:latin typeface="Arial"/>
                <a:cs typeface="Arial"/>
              </a:rPr>
              <a:t>(5:19 </a:t>
            </a:r>
            <a:r>
              <a:rPr dirty="0" sz="1800" spc="-5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-5" b="1">
                <a:latin typeface="Arial"/>
                <a:cs typeface="Arial"/>
              </a:rPr>
              <a:t>One Adult Eagle </a:t>
            </a:r>
            <a:r>
              <a:rPr dirty="0" sz="1800" b="1">
                <a:latin typeface="Arial"/>
                <a:cs typeface="Arial"/>
              </a:rPr>
              <a:t>with a </a:t>
            </a:r>
            <a:r>
              <a:rPr dirty="0" sz="1800" spc="-5" b="1">
                <a:latin typeface="Arial"/>
                <a:cs typeface="Arial"/>
              </a:rPr>
              <a:t>Hatchling Baby Eaglet in 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502910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This</a:t>
            </a:r>
            <a:r>
              <a:rPr dirty="0" sz="1400" spc="17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is</a:t>
            </a:r>
            <a:r>
              <a:rPr dirty="0" sz="1400" spc="1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1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third</a:t>
            </a:r>
            <a:r>
              <a:rPr dirty="0" sz="1400" spc="1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time</a:t>
            </a:r>
            <a:r>
              <a:rPr dirty="0" sz="1400" spc="1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1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hatchling</a:t>
            </a:r>
            <a:r>
              <a:rPr dirty="0" sz="1400" spc="1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eaglet</a:t>
            </a:r>
            <a:r>
              <a:rPr dirty="0" sz="1400" spc="1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has</a:t>
            </a:r>
            <a:r>
              <a:rPr dirty="0" sz="1400" spc="1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been</a:t>
            </a:r>
            <a:r>
              <a:rPr dirty="0" sz="1400" spc="1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since</a:t>
            </a:r>
            <a:r>
              <a:rPr dirty="0" sz="1400" spc="17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April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10"/>
              </a:lnSpc>
              <a:spcBef>
                <a:spcPts val="75"/>
              </a:spcBef>
            </a:pPr>
            <a:r>
              <a:rPr dirty="0" sz="1400" spc="-5" b="1">
                <a:latin typeface="Arial"/>
                <a:cs typeface="Arial"/>
              </a:rPr>
              <a:t>15.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small and downy. The adult eagle parent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10" b="1">
                <a:latin typeface="Arial"/>
                <a:cs typeface="Arial"/>
              </a:rPr>
              <a:t>paying  </a:t>
            </a:r>
            <a:r>
              <a:rPr dirty="0" sz="1400" spc="-5" b="1">
                <a:latin typeface="Arial"/>
                <a:cs typeface="Arial"/>
              </a:rPr>
              <a:t>attention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baby.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227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18, 2019 </a:t>
            </a:r>
            <a:r>
              <a:rPr dirty="0" sz="1800" b="1">
                <a:latin typeface="Arial"/>
                <a:cs typeface="Arial"/>
              </a:rPr>
              <a:t>(5:36 </a:t>
            </a:r>
            <a:r>
              <a:rPr dirty="0" sz="1800" spc="-5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-5" b="1">
                <a:latin typeface="Arial"/>
                <a:cs typeface="Arial"/>
              </a:rPr>
              <a:t>One Adult Eagle </a:t>
            </a:r>
            <a:r>
              <a:rPr dirty="0" sz="1800" b="1">
                <a:latin typeface="Arial"/>
                <a:cs typeface="Arial"/>
              </a:rPr>
              <a:t>with a </a:t>
            </a:r>
            <a:r>
              <a:rPr dirty="0" sz="1800" spc="-5" b="1">
                <a:latin typeface="Arial"/>
                <a:cs typeface="Arial"/>
              </a:rPr>
              <a:t>Hatchling Baby Eaglet in 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6750"/>
            <a:ext cx="550037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hatchling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small and downy. The adult eagle  parent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10" b="1">
                <a:latin typeface="Arial"/>
                <a:cs typeface="Arial"/>
              </a:rPr>
              <a:t>paying </a:t>
            </a:r>
            <a:r>
              <a:rPr dirty="0" sz="1400" spc="-5" b="1">
                <a:latin typeface="Arial"/>
                <a:cs typeface="Arial"/>
              </a:rPr>
              <a:t>attention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baby. </a:t>
            </a:r>
            <a:r>
              <a:rPr dirty="0" sz="1400" spc="-5" b="1">
                <a:latin typeface="Arial"/>
                <a:cs typeface="Arial"/>
              </a:rPr>
              <a:t>So far, there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only  one baby eaglet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this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545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96870" algn="l"/>
              </a:tabLst>
            </a:pPr>
            <a:r>
              <a:rPr dirty="0" sz="1800" spc="-5" b="1">
                <a:latin typeface="Arial"/>
                <a:cs typeface="Arial"/>
              </a:rPr>
              <a:t>April 19, 2019 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(2:52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PM):	One Adult Eagle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a </a:t>
            </a:r>
            <a:r>
              <a:rPr dirty="0" sz="1800" spc="-5" b="1">
                <a:latin typeface="Arial"/>
                <a:cs typeface="Arial"/>
              </a:rPr>
              <a:t>Hatchling Baby Eaglet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6720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baby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small and downy, but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had moved  upwards so the head neck and upper body can be seen for the  first time. The adult eagle seems to be preoccupied </a:t>
            </a:r>
            <a:r>
              <a:rPr dirty="0" sz="1400" b="1">
                <a:latin typeface="Arial"/>
                <a:cs typeface="Arial"/>
              </a:rPr>
              <a:t>with  </a:t>
            </a:r>
            <a:r>
              <a:rPr dirty="0" sz="1400" spc="-5" b="1">
                <a:latin typeface="Arial"/>
                <a:cs typeface="Arial"/>
              </a:rPr>
              <a:t>something else,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head reaching </a:t>
            </a:r>
            <a:r>
              <a:rPr dirty="0" sz="1400" b="1">
                <a:latin typeface="Arial"/>
                <a:cs typeface="Arial"/>
              </a:rPr>
              <a:t>down </a:t>
            </a:r>
            <a:r>
              <a:rPr dirty="0" sz="1400" spc="-5" b="1">
                <a:latin typeface="Arial"/>
                <a:cs typeface="Arial"/>
              </a:rPr>
              <a:t>into the nest. </a:t>
            </a:r>
            <a:r>
              <a:rPr dirty="0" sz="1400" b="1">
                <a:latin typeface="Arial"/>
                <a:cs typeface="Arial"/>
              </a:rPr>
              <a:t>It  may be </a:t>
            </a:r>
            <a:r>
              <a:rPr dirty="0" sz="1400" spc="-5" b="1">
                <a:latin typeface="Arial"/>
                <a:cs typeface="Arial"/>
              </a:rPr>
              <a:t>checking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status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other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egg.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1270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 second hatchling eaglet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not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until </a:t>
            </a:r>
            <a:r>
              <a:rPr dirty="0" sz="1400" b="1">
                <a:latin typeface="Arial"/>
                <a:cs typeface="Arial"/>
              </a:rPr>
              <a:t>4 </a:t>
            </a:r>
            <a:r>
              <a:rPr dirty="0" sz="1400" spc="-10" b="1">
                <a:latin typeface="Arial"/>
                <a:cs typeface="Arial"/>
              </a:rPr>
              <a:t>days </a:t>
            </a:r>
            <a:r>
              <a:rPr dirty="0" sz="1400" spc="-5" b="1">
                <a:latin typeface="Arial"/>
                <a:cs typeface="Arial"/>
              </a:rPr>
              <a:t>later,  but there may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some activity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545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96870" algn="l"/>
              </a:tabLst>
            </a:pPr>
            <a:r>
              <a:rPr dirty="0" sz="1800" spc="-5" b="1">
                <a:latin typeface="Arial"/>
                <a:cs typeface="Arial"/>
              </a:rPr>
              <a:t>April 19, 2019 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(2:54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PM):	One Adult Eagle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</a:t>
            </a:r>
            <a:r>
              <a:rPr dirty="0" sz="1800" spc="-5" b="1">
                <a:latin typeface="Arial"/>
                <a:cs typeface="Arial"/>
              </a:rPr>
              <a:t>One Hatchling Baby Eaglet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100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Still only one </a:t>
            </a:r>
            <a:r>
              <a:rPr dirty="0" sz="1400" b="1">
                <a:latin typeface="Arial"/>
                <a:cs typeface="Arial"/>
              </a:rPr>
              <a:t>baby </a:t>
            </a:r>
            <a:r>
              <a:rPr dirty="0" sz="1400" spc="-5" b="1">
                <a:latin typeface="Arial"/>
                <a:cs typeface="Arial"/>
              </a:rPr>
              <a:t>eaglet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The baby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 small and downy. The adult eagle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feeding the eaglet. It 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tempting to assign human-style gender roles to the parent  eagles, but eagles </a:t>
            </a:r>
            <a:r>
              <a:rPr dirty="0" sz="1400" b="1">
                <a:latin typeface="Arial"/>
                <a:cs typeface="Arial"/>
              </a:rPr>
              <a:t>do </a:t>
            </a:r>
            <a:r>
              <a:rPr dirty="0" sz="1400" spc="-5" b="1">
                <a:latin typeface="Arial"/>
                <a:cs typeface="Arial"/>
              </a:rPr>
              <a:t>not operate just like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people.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545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896870" algn="l"/>
              </a:tabLst>
            </a:pPr>
            <a:r>
              <a:rPr dirty="0" sz="1800" spc="-5" b="1">
                <a:latin typeface="Arial"/>
                <a:cs typeface="Arial"/>
              </a:rPr>
              <a:t>April 19, 2019 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(2:54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PM):	One Adult Eagle on </a:t>
            </a:r>
            <a:r>
              <a:rPr dirty="0" sz="1800" b="1">
                <a:latin typeface="Arial"/>
                <a:cs typeface="Arial"/>
              </a:rPr>
              <a:t>the 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</a:t>
            </a:r>
            <a:r>
              <a:rPr dirty="0" sz="1800" spc="-5" b="1">
                <a:latin typeface="Arial"/>
                <a:cs typeface="Arial"/>
              </a:rPr>
              <a:t>One </a:t>
            </a:r>
            <a:r>
              <a:rPr dirty="0" sz="1800" b="1">
                <a:latin typeface="Arial"/>
                <a:cs typeface="Arial"/>
              </a:rPr>
              <a:t>Baby </a:t>
            </a:r>
            <a:r>
              <a:rPr dirty="0" sz="1800" spc="-5" b="1">
                <a:latin typeface="Arial"/>
                <a:cs typeface="Arial"/>
              </a:rPr>
              <a:t>Eaglet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3859"/>
            <a:ext cx="550037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Still only one </a:t>
            </a:r>
            <a:r>
              <a:rPr dirty="0" sz="1400" b="1">
                <a:latin typeface="Arial"/>
                <a:cs typeface="Arial"/>
              </a:rPr>
              <a:t>baby </a:t>
            </a:r>
            <a:r>
              <a:rPr dirty="0" sz="1400" spc="-5" b="1">
                <a:latin typeface="Arial"/>
                <a:cs typeface="Arial"/>
              </a:rPr>
              <a:t>eaglet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The baby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still  small and downy. The adult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paying attention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 </a:t>
            </a:r>
            <a:r>
              <a:rPr dirty="0" sz="1400" spc="-10" b="1">
                <a:latin typeface="Arial"/>
                <a:cs typeface="Arial"/>
              </a:rPr>
              <a:t>baby.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227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spc="-5" b="1">
                <a:latin typeface="Arial"/>
                <a:cs typeface="Arial"/>
              </a:rPr>
              <a:t>April 23, 2019: </a:t>
            </a:r>
            <a:r>
              <a:rPr dirty="0" sz="1800" spc="-10" b="1">
                <a:latin typeface="Arial"/>
                <a:cs typeface="Arial"/>
              </a:rPr>
              <a:t>One </a:t>
            </a:r>
            <a:r>
              <a:rPr dirty="0" sz="1800" spc="-5" b="1">
                <a:latin typeface="Arial"/>
                <a:cs typeface="Arial"/>
              </a:rPr>
              <a:t>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 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b="1">
                <a:latin typeface="Arial"/>
                <a:cs typeface="Arial"/>
              </a:rPr>
              <a:t>Baby </a:t>
            </a:r>
            <a:r>
              <a:rPr dirty="0" sz="1800" spc="-5" b="1">
                <a:latin typeface="Arial"/>
                <a:cs typeface="Arial"/>
              </a:rPr>
              <a:t>Eaglets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56392" y="5483859"/>
            <a:ext cx="11734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Both </a:t>
            </a:r>
            <a:r>
              <a:rPr dirty="0" sz="1400" spc="-5" b="1">
                <a:latin typeface="Arial"/>
                <a:cs typeface="Arial"/>
              </a:rPr>
              <a:t>are</a:t>
            </a:r>
            <a:r>
              <a:rPr dirty="0" sz="1400" spc="1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still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569" y="5483859"/>
            <a:ext cx="417957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Now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spc="-5" b="1">
                <a:latin typeface="Arial"/>
                <a:cs typeface="Arial"/>
              </a:rPr>
              <a:t>can see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baby eaglets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 small and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downy.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5450" cy="91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April 26,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2300"/>
              </a:lnSpc>
              <a:spcBef>
                <a:spcPts val="110"/>
              </a:spcBef>
            </a:pPr>
            <a:r>
              <a:rPr dirty="0" sz="2000" spc="-5" b="1">
                <a:latin typeface="Arial"/>
                <a:cs typeface="Arial"/>
              </a:rPr>
              <a:t>An Adult Eagle Shows Affection to 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Baby  Eaglets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939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83437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25" b="1">
                <a:latin typeface="Arial"/>
                <a:cs typeface="Arial"/>
              </a:rPr>
              <a:t>An </a:t>
            </a:r>
            <a:r>
              <a:rPr dirty="0" sz="1400" spc="-5" b="1">
                <a:latin typeface="Arial"/>
                <a:cs typeface="Arial"/>
              </a:rPr>
              <a:t>adult eagles appears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be rubbing beaks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small  </a:t>
            </a:r>
            <a:r>
              <a:rPr dirty="0" sz="1400" b="1">
                <a:latin typeface="Arial"/>
                <a:cs typeface="Arial"/>
              </a:rPr>
              <a:t>downy </a:t>
            </a:r>
            <a:r>
              <a:rPr dirty="0" sz="1400" spc="-5" b="1">
                <a:latin typeface="Arial"/>
                <a:cs typeface="Arial"/>
              </a:rPr>
              <a:t>baby eaglets. Its head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turned to the side and its beak 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slightly open. The adult does not seem to be feeding the  babies. Instead, this seems to be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sign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affection.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1574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28,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1150619"/>
            <a:ext cx="1974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3410" algn="l"/>
                <a:tab pos="1353185" algn="l"/>
              </a:tabLst>
            </a:pPr>
            <a:r>
              <a:rPr dirty="0" sz="1800" spc="-5" b="1">
                <a:latin typeface="Arial"/>
                <a:cs typeface="Arial"/>
              </a:rPr>
              <a:t>On</a:t>
            </a:r>
            <a:r>
              <a:rPr dirty="0" sz="1800" b="1">
                <a:latin typeface="Arial"/>
                <a:cs typeface="Arial"/>
              </a:rPr>
              <a:t>e	</a:t>
            </a:r>
            <a:r>
              <a:rPr dirty="0" sz="1800" spc="-5" b="1">
                <a:latin typeface="Arial"/>
                <a:cs typeface="Arial"/>
              </a:rPr>
              <a:t>Adu</a:t>
            </a:r>
            <a:r>
              <a:rPr dirty="0" sz="1800" spc="-10" b="1">
                <a:latin typeface="Arial"/>
                <a:cs typeface="Arial"/>
              </a:rPr>
              <a:t>l</a:t>
            </a:r>
            <a:r>
              <a:rPr dirty="0" sz="1800" b="1">
                <a:latin typeface="Arial"/>
                <a:cs typeface="Arial"/>
              </a:rPr>
              <a:t>t	</a:t>
            </a:r>
            <a:r>
              <a:rPr dirty="0" sz="1800" spc="-5" b="1">
                <a:latin typeface="Arial"/>
                <a:cs typeface="Arial"/>
              </a:rPr>
              <a:t>Eagle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7740" y="1150619"/>
            <a:ext cx="1454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7675" algn="l"/>
                <a:tab pos="946150" algn="l"/>
              </a:tabLst>
            </a:pPr>
            <a:r>
              <a:rPr dirty="0" sz="1800" spc="-10" b="1">
                <a:latin typeface="Arial"/>
                <a:cs typeface="Arial"/>
              </a:rPr>
              <a:t>o</a:t>
            </a:r>
            <a:r>
              <a:rPr dirty="0" sz="1800" b="1">
                <a:latin typeface="Arial"/>
                <a:cs typeface="Arial"/>
              </a:rPr>
              <a:t>n	the	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3946" y="1150619"/>
            <a:ext cx="483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latin typeface="Arial"/>
                <a:cs typeface="Arial"/>
              </a:rPr>
              <a:t>w</a:t>
            </a:r>
            <a:r>
              <a:rPr dirty="0" sz="1800" spc="-15" b="1">
                <a:latin typeface="Arial"/>
                <a:cs typeface="Arial"/>
              </a:rPr>
              <a:t>i</a:t>
            </a:r>
            <a:r>
              <a:rPr dirty="0" sz="1800" spc="-10" b="1">
                <a:latin typeface="Arial"/>
                <a:cs typeface="Arial"/>
              </a:rPr>
              <a:t>t</a:t>
            </a:r>
            <a:r>
              <a:rPr dirty="0" sz="1800" b="1"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6594" y="1150619"/>
            <a:ext cx="11988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4840" algn="l"/>
              </a:tabLst>
            </a:pPr>
            <a:r>
              <a:rPr dirty="0" sz="1800" spc="-10" b="1">
                <a:latin typeface="Arial"/>
                <a:cs typeface="Arial"/>
              </a:rPr>
              <a:t>T</a:t>
            </a:r>
            <a:r>
              <a:rPr dirty="0" sz="1800" spc="35" b="1">
                <a:latin typeface="Arial"/>
                <a:cs typeface="Arial"/>
              </a:rPr>
              <a:t>w</a:t>
            </a:r>
            <a:r>
              <a:rPr dirty="0" sz="1800" b="1">
                <a:latin typeface="Arial"/>
                <a:cs typeface="Arial"/>
              </a:rPr>
              <a:t>o	</a:t>
            </a:r>
            <a:r>
              <a:rPr dirty="0" sz="1800" spc="-5" b="1">
                <a:latin typeface="Arial"/>
                <a:cs typeface="Arial"/>
              </a:rPr>
              <a:t>Ba</a:t>
            </a:r>
            <a:r>
              <a:rPr dirty="0" sz="1800" spc="10" b="1">
                <a:latin typeface="Arial"/>
                <a:cs typeface="Arial"/>
              </a:rPr>
              <a:t>b</a:t>
            </a:r>
            <a:r>
              <a:rPr dirty="0" sz="1800" b="1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1569" y="1413509"/>
            <a:ext cx="206628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Eaglets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131569" y="5746750"/>
            <a:ext cx="52546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is attending to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small downy baby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eaglets.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59728" y="1150619"/>
            <a:ext cx="584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Baby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7730"/>
            <a:ext cx="4144010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30, 2019 </a:t>
            </a:r>
            <a:r>
              <a:rPr dirty="0" sz="1800" b="1">
                <a:latin typeface="Arial"/>
                <a:cs typeface="Arial"/>
              </a:rPr>
              <a:t>(4:41</a:t>
            </a:r>
            <a:r>
              <a:rPr dirty="0" sz="1800" spc="-5" b="1">
                <a:latin typeface="Arial"/>
                <a:cs typeface="Arial"/>
              </a:rPr>
              <a:t> 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-5" b="1">
                <a:latin typeface="Arial"/>
                <a:cs typeface="Arial"/>
              </a:rPr>
              <a:t>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</a:t>
            </a:r>
            <a:r>
              <a:rPr dirty="0" sz="1800" spc="5" b="1">
                <a:latin typeface="Arial"/>
                <a:cs typeface="Arial"/>
              </a:rPr>
              <a:t>Two  </a:t>
            </a:r>
            <a:r>
              <a:rPr dirty="0" sz="1800" spc="-5" b="1">
                <a:latin typeface="Arial"/>
                <a:cs typeface="Arial"/>
              </a:rPr>
              <a:t>Eaglets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2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746750"/>
            <a:ext cx="55035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baby eaglets are still small and downy, but they seem to be  getting larger and braver.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59728" y="1150619"/>
            <a:ext cx="584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Baby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7730"/>
            <a:ext cx="4144010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April 30, 2019 </a:t>
            </a:r>
            <a:r>
              <a:rPr dirty="0" sz="1800" b="1">
                <a:latin typeface="Arial"/>
                <a:cs typeface="Arial"/>
              </a:rPr>
              <a:t>(4:43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PM):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070"/>
              </a:lnSpc>
              <a:spcBef>
                <a:spcPts val="95"/>
              </a:spcBef>
            </a:pPr>
            <a:r>
              <a:rPr dirty="0" sz="1800" spc="-5" b="1">
                <a:latin typeface="Arial"/>
                <a:cs typeface="Arial"/>
              </a:rPr>
              <a:t>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</a:t>
            </a:r>
            <a:r>
              <a:rPr dirty="0" sz="1800" spc="5" b="1">
                <a:latin typeface="Arial"/>
                <a:cs typeface="Arial"/>
              </a:rPr>
              <a:t>Two  </a:t>
            </a:r>
            <a:r>
              <a:rPr dirty="0" sz="1800" spc="-5" b="1">
                <a:latin typeface="Arial"/>
                <a:cs typeface="Arial"/>
              </a:rPr>
              <a:t>Eaglets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2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746750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supervising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baby eaglets. The color of the  baby eaglets seems to be slowly getting darker. One baby  seems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braver then the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other.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22829" y="1445259"/>
            <a:ext cx="312864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903605" marR="5080" indent="-89154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3340"/>
            <a:ext cx="5260340" cy="1262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May 2 to May </a:t>
            </a:r>
            <a:r>
              <a:rPr dirty="0" sz="1800" spc="-5" b="1">
                <a:latin typeface="Arial"/>
                <a:cs typeface="Arial"/>
              </a:rPr>
              <a:t>29,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Times New Roman"/>
              <a:cs typeface="Times New Roman"/>
            </a:endParaRPr>
          </a:p>
          <a:p>
            <a:pPr marL="2198370" marR="5080" indent="-1940560">
              <a:lnSpc>
                <a:spcPts val="2760"/>
              </a:lnSpc>
              <a:spcBef>
                <a:spcPts val="5"/>
              </a:spcBef>
            </a:pPr>
            <a:r>
              <a:rPr dirty="0" sz="2400" b="1">
                <a:latin typeface="Arial"/>
                <a:cs typeface="Arial"/>
              </a:rPr>
              <a:t>The </a:t>
            </a:r>
            <a:r>
              <a:rPr dirty="0" sz="2400" spc="-5" b="1">
                <a:latin typeface="Arial"/>
                <a:cs typeface="Arial"/>
              </a:rPr>
              <a:t>Eaglets Grow </a:t>
            </a:r>
            <a:r>
              <a:rPr dirty="0" sz="2400" spc="-10" b="1">
                <a:latin typeface="Arial"/>
                <a:cs typeface="Arial"/>
              </a:rPr>
              <a:t>and </a:t>
            </a:r>
            <a:r>
              <a:rPr dirty="0" sz="2400" spc="-5" b="1">
                <a:latin typeface="Arial"/>
                <a:cs typeface="Arial"/>
              </a:rPr>
              <a:t>Develop (13  photos)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55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53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50926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b="1">
                <a:latin typeface="Arial"/>
                <a:cs typeface="Arial"/>
              </a:rPr>
              <a:t>May </a:t>
            </a:r>
            <a:r>
              <a:rPr dirty="0" sz="1800" spc="-5" b="1">
                <a:latin typeface="Arial"/>
                <a:cs typeface="Arial"/>
              </a:rPr>
              <a:t>2, 2019: 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 </a:t>
            </a:r>
            <a:r>
              <a:rPr dirty="0" sz="1800" b="1">
                <a:latin typeface="Arial"/>
                <a:cs typeface="Arial"/>
              </a:rPr>
              <a:t>with  </a:t>
            </a:r>
            <a:r>
              <a:rPr dirty="0" sz="1800" spc="-5" b="1">
                <a:latin typeface="Arial"/>
                <a:cs typeface="Arial"/>
              </a:rPr>
              <a:t>One </a:t>
            </a:r>
            <a:r>
              <a:rPr dirty="0" sz="1800" b="1">
                <a:latin typeface="Arial"/>
                <a:cs typeface="Arial"/>
              </a:rPr>
              <a:t>Baby </a:t>
            </a:r>
            <a:r>
              <a:rPr dirty="0" sz="1800" spc="-5" b="1">
                <a:latin typeface="Arial"/>
                <a:cs typeface="Arial"/>
              </a:rPr>
              <a:t>Eaglet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3227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59120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of the parents looks </a:t>
            </a:r>
            <a:r>
              <a:rPr dirty="0" sz="1400" spc="-10" b="1">
                <a:latin typeface="Arial"/>
                <a:cs typeface="Arial"/>
              </a:rPr>
              <a:t>over </a:t>
            </a:r>
            <a:r>
              <a:rPr dirty="0" sz="1400" spc="-5" b="1">
                <a:latin typeface="Arial"/>
                <a:cs typeface="Arial"/>
              </a:rPr>
              <a:t>the nest </a:t>
            </a:r>
            <a:r>
              <a:rPr dirty="0" sz="1400" b="1">
                <a:latin typeface="Arial"/>
                <a:cs typeface="Arial"/>
              </a:rPr>
              <a:t>while </a:t>
            </a:r>
            <a:r>
              <a:rPr dirty="0" sz="1400" spc="-5" b="1">
                <a:latin typeface="Arial"/>
                <a:cs typeface="Arial"/>
              </a:rPr>
              <a:t>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baby  eaglets rises higher in the nest. This </a:t>
            </a:r>
            <a:r>
              <a:rPr dirty="0" sz="1400" b="1">
                <a:latin typeface="Arial"/>
                <a:cs typeface="Arial"/>
              </a:rPr>
              <a:t>baby </a:t>
            </a:r>
            <a:r>
              <a:rPr dirty="0" sz="1400" spc="-5" b="1">
                <a:latin typeface="Arial"/>
                <a:cs typeface="Arial"/>
              </a:rPr>
              <a:t>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getting  bigger and its color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getting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darker.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7730"/>
            <a:ext cx="508825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1485900" algn="l"/>
              </a:tabLst>
            </a:pPr>
            <a:r>
              <a:rPr dirty="0" sz="1800" b="1">
                <a:latin typeface="Arial"/>
                <a:cs typeface="Arial"/>
              </a:rPr>
              <a:t>May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3,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	One Adult Eagle on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Nest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with  </a:t>
            </a:r>
            <a:r>
              <a:rPr dirty="0" sz="1800" spc="5" b="1">
                <a:latin typeface="Arial"/>
                <a:cs typeface="Arial"/>
              </a:rPr>
              <a:t>Two </a:t>
            </a:r>
            <a:r>
              <a:rPr dirty="0" sz="1800" b="1">
                <a:latin typeface="Arial"/>
                <a:cs typeface="Arial"/>
              </a:rPr>
              <a:t>Baby </a:t>
            </a:r>
            <a:r>
              <a:rPr dirty="0" sz="1800" spc="-5" b="1">
                <a:latin typeface="Arial"/>
                <a:cs typeface="Arial"/>
              </a:rPr>
              <a:t>Eaglets in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3227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71490"/>
            <a:ext cx="55035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adult eagle appears to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feeding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baby eaglets. 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else it </a:t>
            </a:r>
            <a:r>
              <a:rPr dirty="0" sz="1400" b="1">
                <a:latin typeface="Arial"/>
                <a:cs typeface="Arial"/>
              </a:rPr>
              <a:t>may be </a:t>
            </a:r>
            <a:r>
              <a:rPr dirty="0" sz="1400" spc="-5" b="1">
                <a:latin typeface="Arial"/>
                <a:cs typeface="Arial"/>
              </a:rPr>
              <a:t>delivering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lecture to the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children.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33895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May </a:t>
            </a:r>
            <a:r>
              <a:rPr dirty="0" sz="2000" spc="-10" b="1">
                <a:latin typeface="Arial"/>
                <a:cs typeface="Arial"/>
              </a:rPr>
              <a:t>4, </a:t>
            </a:r>
            <a:r>
              <a:rPr dirty="0" sz="2000" spc="-5" b="1">
                <a:latin typeface="Arial"/>
                <a:cs typeface="Arial"/>
              </a:rPr>
              <a:t>2019 (4:05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Baby Eaglets Alone in the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354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With neither of the parents around,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baby eaglets  bravely climbs higher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The other baby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more  timid. Both eaglets are getting larger and darker.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64744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May 4, </a:t>
            </a:r>
            <a:r>
              <a:rPr dirty="0" sz="2000" spc="-5" b="1">
                <a:latin typeface="Arial"/>
                <a:cs typeface="Arial"/>
              </a:rPr>
              <a:t>2019 (4:12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One Adult Eagle in 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Woods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4180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25" b="1">
                <a:latin typeface="Arial"/>
                <a:cs typeface="Arial"/>
              </a:rPr>
              <a:t>As </a:t>
            </a:r>
            <a:r>
              <a:rPr dirty="0" sz="1400" spc="-5" b="1">
                <a:latin typeface="Arial"/>
                <a:cs typeface="Arial"/>
              </a:rPr>
              <a:t>the baby eaglets grow larger, the nest seems to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getting  crowded. Until recently, at least 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adult eagle parents  </a:t>
            </a:r>
            <a:r>
              <a:rPr dirty="0" sz="1400" b="1">
                <a:latin typeface="Arial"/>
                <a:cs typeface="Arial"/>
              </a:rPr>
              <a:t>would </a:t>
            </a:r>
            <a:r>
              <a:rPr dirty="0" sz="1400" spc="-5" b="1">
                <a:latin typeface="Arial"/>
                <a:cs typeface="Arial"/>
              </a:rPr>
              <a:t>be in the nest at all times. Instead, the parents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 eaglets are spending more time perched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nearby trees  overlooking Lake Mahopac. This one seems to be looking at the  camera.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3545" cy="91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May </a:t>
            </a:r>
            <a:r>
              <a:rPr dirty="0" sz="2000" spc="-10" b="1">
                <a:latin typeface="Arial"/>
                <a:cs typeface="Arial"/>
              </a:rPr>
              <a:t>4, </a:t>
            </a:r>
            <a:r>
              <a:rPr dirty="0" sz="2000" spc="-5" b="1">
                <a:latin typeface="Arial"/>
                <a:cs typeface="Arial"/>
              </a:rPr>
              <a:t>2019 (6:06 PM):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2300"/>
              </a:lnSpc>
              <a:spcBef>
                <a:spcPts val="110"/>
              </a:spcBef>
            </a:pPr>
            <a:r>
              <a:rPr dirty="0" sz="2000" spc="-5" b="1">
                <a:latin typeface="Arial"/>
                <a:cs typeface="Arial"/>
              </a:rPr>
              <a:t>One Adult Eagle Outside the Nest and </a:t>
            </a:r>
            <a:r>
              <a:rPr dirty="0" sz="2000" b="1">
                <a:latin typeface="Arial"/>
                <a:cs typeface="Arial"/>
              </a:rPr>
              <a:t>Two  </a:t>
            </a:r>
            <a:r>
              <a:rPr dirty="0" sz="2000" spc="-5" b="1">
                <a:latin typeface="Arial"/>
                <a:cs typeface="Arial"/>
              </a:rPr>
              <a:t>Eaglets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939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834379"/>
            <a:ext cx="5505450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baby eaglets are growing larger and darker. </a:t>
            </a:r>
            <a:r>
              <a:rPr dirty="0" sz="1400" spc="-25" b="1">
                <a:latin typeface="Arial"/>
                <a:cs typeface="Arial"/>
              </a:rPr>
              <a:t>As </a:t>
            </a:r>
            <a:r>
              <a:rPr dirty="0" sz="1400" spc="-5" b="1">
                <a:latin typeface="Arial"/>
                <a:cs typeface="Arial"/>
              </a:rPr>
              <a:t>the baby  eaglets </a:t>
            </a:r>
            <a:r>
              <a:rPr dirty="0" sz="1400" spc="-10" b="1">
                <a:latin typeface="Arial"/>
                <a:cs typeface="Arial"/>
              </a:rPr>
              <a:t>grow </a:t>
            </a:r>
            <a:r>
              <a:rPr dirty="0" sz="1400" spc="-5" b="1">
                <a:latin typeface="Arial"/>
                <a:cs typeface="Arial"/>
              </a:rPr>
              <a:t>larger, the </a:t>
            </a:r>
            <a:r>
              <a:rPr dirty="0" sz="1400" spc="-10" b="1">
                <a:latin typeface="Arial"/>
                <a:cs typeface="Arial"/>
              </a:rPr>
              <a:t>nest </a:t>
            </a:r>
            <a:r>
              <a:rPr dirty="0" sz="1400" spc="-5" b="1">
                <a:latin typeface="Arial"/>
                <a:cs typeface="Arial"/>
              </a:rPr>
              <a:t>seems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getting crowded. In  this case, the adult parent eagle appears to prefer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perch near  the nest, but outside, giving the baby eaglets more room to  move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around.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11430">
              <a:lnSpc>
                <a:spcPts val="1610"/>
              </a:lnSpc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of the eaglets seems bolder and climbs higher out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 nest, while the other eaglet seems to be more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timid.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29864" y="886459"/>
            <a:ext cx="34074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6590" algn="l"/>
                <a:tab pos="1456055" algn="l"/>
                <a:tab pos="2283460" algn="l"/>
                <a:tab pos="2886075" algn="l"/>
              </a:tabLst>
            </a:pPr>
            <a:r>
              <a:rPr dirty="0" sz="2000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Adu</a:t>
            </a:r>
            <a:r>
              <a:rPr dirty="0" sz="2000" b="1">
                <a:latin typeface="Arial"/>
                <a:cs typeface="Arial"/>
              </a:rPr>
              <a:t>lt	</a:t>
            </a:r>
            <a:r>
              <a:rPr dirty="0" sz="2000" spc="-5" b="1">
                <a:latin typeface="Arial"/>
                <a:cs typeface="Arial"/>
              </a:rPr>
              <a:t>Eag</a:t>
            </a:r>
            <a:r>
              <a:rPr dirty="0" sz="2000" b="1">
                <a:latin typeface="Arial"/>
                <a:cs typeface="Arial"/>
              </a:rPr>
              <a:t>le	</a:t>
            </a:r>
            <a:r>
              <a:rPr dirty="0" sz="2000" spc="-5" b="1">
                <a:latin typeface="Arial"/>
                <a:cs typeface="Arial"/>
              </a:rPr>
              <a:t>an</a:t>
            </a:r>
            <a:r>
              <a:rPr dirty="0" sz="2000" b="1">
                <a:latin typeface="Arial"/>
                <a:cs typeface="Arial"/>
              </a:rPr>
              <a:t>d	</a:t>
            </a:r>
            <a:r>
              <a:rPr dirty="0" sz="2000" spc="-15" b="1">
                <a:latin typeface="Arial"/>
                <a:cs typeface="Arial"/>
              </a:rPr>
              <a:t>T</a:t>
            </a:r>
            <a:r>
              <a:rPr dirty="0" sz="2000" spc="10" b="1">
                <a:latin typeface="Arial"/>
                <a:cs typeface="Arial"/>
              </a:rPr>
              <a:t>w</a:t>
            </a:r>
            <a:r>
              <a:rPr dirty="0" sz="2000" b="1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821814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  <a:tabLst>
                <a:tab pos="656590" algn="l"/>
                <a:tab pos="1160145" algn="l"/>
              </a:tabLst>
            </a:pPr>
            <a:r>
              <a:rPr dirty="0" sz="2000" b="1">
                <a:latin typeface="Arial"/>
                <a:cs typeface="Arial"/>
              </a:rPr>
              <a:t>M</a:t>
            </a:r>
            <a:r>
              <a:rPr dirty="0" sz="2000" spc="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y	</a:t>
            </a:r>
            <a:r>
              <a:rPr dirty="0" sz="2000" spc="-5" b="1">
                <a:latin typeface="Arial"/>
                <a:cs typeface="Arial"/>
              </a:rPr>
              <a:t>14</a:t>
            </a:r>
            <a:r>
              <a:rPr dirty="0" sz="2000" b="1">
                <a:latin typeface="Arial"/>
                <a:cs typeface="Arial"/>
              </a:rPr>
              <a:t>,	</a:t>
            </a:r>
            <a:r>
              <a:rPr dirty="0" sz="2000" spc="-5" b="1">
                <a:latin typeface="Arial"/>
                <a:cs typeface="Arial"/>
              </a:rPr>
              <a:t>2019</a:t>
            </a:r>
            <a:r>
              <a:rPr dirty="0" sz="200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4227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Once again, the adult eagle prefers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perched near the nest,  but outside. 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eaglets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become much  darker and essentially black, like juvenile eagles. The eaglet on  the left appears to be </a:t>
            </a:r>
            <a:r>
              <a:rPr dirty="0" sz="1400" spc="-10" b="1">
                <a:latin typeface="Arial"/>
                <a:cs typeface="Arial"/>
              </a:rPr>
              <a:t>braver </a:t>
            </a:r>
            <a:r>
              <a:rPr dirty="0" sz="1400" spc="-5" b="1">
                <a:latin typeface="Arial"/>
                <a:cs typeface="Arial"/>
              </a:rPr>
              <a:t>than the timid one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right.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248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8795" algn="l"/>
              </a:tabLst>
            </a:pPr>
            <a:r>
              <a:rPr dirty="0" sz="2000" b="1">
                <a:latin typeface="Arial"/>
                <a:cs typeface="Arial"/>
              </a:rPr>
              <a:t>May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16,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Alone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81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young eaglets </a:t>
            </a:r>
            <a:r>
              <a:rPr dirty="0" sz="1400" spc="-10" b="1">
                <a:latin typeface="Arial"/>
                <a:cs typeface="Arial"/>
              </a:rPr>
              <a:t>now have </a:t>
            </a:r>
            <a:r>
              <a:rPr dirty="0" sz="1400" spc="-5" b="1">
                <a:latin typeface="Arial"/>
                <a:cs typeface="Arial"/>
              </a:rPr>
              <a:t>black feathers instead of gray  </a:t>
            </a:r>
            <a:r>
              <a:rPr dirty="0" sz="1400" b="1">
                <a:latin typeface="Arial"/>
                <a:cs typeface="Arial"/>
              </a:rPr>
              <a:t>down </a:t>
            </a:r>
            <a:r>
              <a:rPr dirty="0" sz="1400" spc="-5" b="1">
                <a:latin typeface="Arial"/>
                <a:cs typeface="Arial"/>
              </a:rPr>
              <a:t>covering their bodies. The eaglet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right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almost as  big as the parents. The timid eaglet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may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similar in  size, but 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harder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see because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lower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248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8795" algn="l"/>
              </a:tabLst>
            </a:pPr>
            <a:r>
              <a:rPr dirty="0" sz="2000" b="1">
                <a:latin typeface="Arial"/>
                <a:cs typeface="Arial"/>
              </a:rPr>
              <a:t>May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22,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Alone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100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10" b="1">
                <a:latin typeface="Arial"/>
                <a:cs typeface="Arial"/>
              </a:rPr>
              <a:t>About </a:t>
            </a:r>
            <a:r>
              <a:rPr dirty="0" sz="1400" spc="-5" b="1">
                <a:latin typeface="Arial"/>
                <a:cs typeface="Arial"/>
              </a:rPr>
              <a:t>five weeks after hatching, the eaglets are starting to  stretch their wings.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545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656590" algn="l"/>
                <a:tab pos="1160145" algn="l"/>
                <a:tab pos="2110740" algn="l"/>
                <a:tab pos="2754630" algn="l"/>
                <a:tab pos="3554095" algn="l"/>
                <a:tab pos="4381500" algn="l"/>
                <a:tab pos="4984115" algn="l"/>
              </a:tabLst>
            </a:pPr>
            <a:r>
              <a:rPr dirty="0" sz="2000" b="1">
                <a:latin typeface="Arial"/>
                <a:cs typeface="Arial"/>
              </a:rPr>
              <a:t>M</a:t>
            </a:r>
            <a:r>
              <a:rPr dirty="0" sz="2000" spc="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y	</a:t>
            </a:r>
            <a:r>
              <a:rPr dirty="0" sz="2000" spc="-5" b="1">
                <a:latin typeface="Arial"/>
                <a:cs typeface="Arial"/>
              </a:rPr>
              <a:t>24</a:t>
            </a:r>
            <a:r>
              <a:rPr dirty="0" sz="2000" b="1">
                <a:latin typeface="Arial"/>
                <a:cs typeface="Arial"/>
              </a:rPr>
              <a:t>,	</a:t>
            </a:r>
            <a:r>
              <a:rPr dirty="0" sz="2000" spc="-5" b="1">
                <a:latin typeface="Arial"/>
                <a:cs typeface="Arial"/>
              </a:rPr>
              <a:t>2019</a:t>
            </a:r>
            <a:r>
              <a:rPr dirty="0" sz="2000" b="1">
                <a:latin typeface="Arial"/>
                <a:cs typeface="Arial"/>
              </a:rPr>
              <a:t>:	O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Adu</a:t>
            </a:r>
            <a:r>
              <a:rPr dirty="0" sz="2000" b="1">
                <a:latin typeface="Arial"/>
                <a:cs typeface="Arial"/>
              </a:rPr>
              <a:t>lt	</a:t>
            </a:r>
            <a:r>
              <a:rPr dirty="0" sz="2000" spc="-5" b="1">
                <a:latin typeface="Arial"/>
                <a:cs typeface="Arial"/>
              </a:rPr>
              <a:t>Eag</a:t>
            </a:r>
            <a:r>
              <a:rPr dirty="0" sz="2000" b="1">
                <a:latin typeface="Arial"/>
                <a:cs typeface="Arial"/>
              </a:rPr>
              <a:t>le	</a:t>
            </a:r>
            <a:r>
              <a:rPr dirty="0" sz="2000" spc="-5" b="1">
                <a:latin typeface="Arial"/>
                <a:cs typeface="Arial"/>
              </a:rPr>
              <a:t>an</a:t>
            </a:r>
            <a:r>
              <a:rPr dirty="0" sz="2000" b="1">
                <a:latin typeface="Arial"/>
                <a:cs typeface="Arial"/>
              </a:rPr>
              <a:t>d	</a:t>
            </a:r>
            <a:r>
              <a:rPr dirty="0" sz="2000" spc="-15" b="1">
                <a:latin typeface="Arial"/>
                <a:cs typeface="Arial"/>
              </a:rPr>
              <a:t>T</a:t>
            </a:r>
            <a:r>
              <a:rPr dirty="0" sz="2000" spc="10" b="1">
                <a:latin typeface="Arial"/>
                <a:cs typeface="Arial"/>
              </a:rPr>
              <a:t>w</a:t>
            </a:r>
            <a:r>
              <a:rPr dirty="0" sz="2000" b="1">
                <a:latin typeface="Arial"/>
                <a:cs typeface="Arial"/>
              </a:rPr>
              <a:t>o  </a:t>
            </a:r>
            <a:r>
              <a:rPr dirty="0" sz="2000" spc="-5" b="1">
                <a:latin typeface="Arial"/>
                <a:cs typeface="Arial"/>
              </a:rPr>
              <a:t>Eaglets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499735" cy="10566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of the eagle parents (on the left)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delivering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supply 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food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eaglets. Both eaglets are facing the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parent.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Five weeks after hatching, the eaglets are </a:t>
            </a:r>
            <a:r>
              <a:rPr dirty="0" sz="1400" spc="-10" b="1">
                <a:latin typeface="Arial"/>
                <a:cs typeface="Arial"/>
              </a:rPr>
              <a:t>now </a:t>
            </a:r>
            <a:r>
              <a:rPr dirty="0" sz="1400" spc="-5" b="1">
                <a:latin typeface="Arial"/>
                <a:cs typeface="Arial"/>
              </a:rPr>
              <a:t>just as big as the  parents.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227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3171825" algn="l"/>
              </a:tabLst>
            </a:pPr>
            <a:r>
              <a:rPr dirty="0" sz="2000" b="1">
                <a:latin typeface="Arial"/>
                <a:cs typeface="Arial"/>
              </a:rPr>
              <a:t>May </a:t>
            </a:r>
            <a:r>
              <a:rPr dirty="0" sz="2000" spc="-5" b="1">
                <a:latin typeface="Arial"/>
                <a:cs typeface="Arial"/>
              </a:rPr>
              <a:t>27,  2019</a:t>
            </a:r>
            <a:r>
              <a:rPr dirty="0" sz="2000" spc="17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(7:07</a:t>
            </a:r>
            <a:r>
              <a:rPr dirty="0" sz="2000" spc="2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Alone 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 Nest, One with Its Wings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481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older bolder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learning how to flap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wings </a:t>
            </a:r>
            <a:r>
              <a:rPr dirty="0" sz="1400" b="1">
                <a:latin typeface="Arial"/>
                <a:cs typeface="Arial"/>
              </a:rPr>
              <a:t>while  </a:t>
            </a:r>
            <a:r>
              <a:rPr dirty="0" sz="1400" spc="-5" b="1">
                <a:latin typeface="Arial"/>
                <a:cs typeface="Arial"/>
              </a:rPr>
              <a:t>the timid sibling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watches.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41071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May </a:t>
            </a:r>
            <a:r>
              <a:rPr dirty="0" sz="2000" spc="-5" b="1">
                <a:latin typeface="Arial"/>
                <a:cs typeface="Arial"/>
              </a:rPr>
              <a:t>27, 2019 (7:09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Adult Eagles Perched on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Tree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291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adult eagle parents are meeting each other about </a:t>
            </a:r>
            <a:r>
              <a:rPr dirty="0" sz="1400" spc="-10" b="1">
                <a:latin typeface="Arial"/>
                <a:cs typeface="Arial"/>
              </a:rPr>
              <a:t>100  </a:t>
            </a:r>
            <a:r>
              <a:rPr dirty="0" sz="1400" spc="-5" b="1">
                <a:latin typeface="Arial"/>
                <a:cs typeface="Arial"/>
              </a:rPr>
              <a:t>feet from the nest. Both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their shoulders hunched, and the  one on the right appears to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passing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small piece of food to 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partner on 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left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98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8795" algn="l"/>
              </a:tabLst>
            </a:pPr>
            <a:r>
              <a:rPr dirty="0" sz="2000" b="1">
                <a:latin typeface="Arial"/>
                <a:cs typeface="Arial"/>
              </a:rPr>
              <a:t>May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28,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One Eaglet Alone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986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25440"/>
            <a:ext cx="550100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must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the braver eaglet. </a:t>
            </a: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5" b="1">
                <a:latin typeface="Arial"/>
                <a:cs typeface="Arial"/>
              </a:rPr>
              <a:t>now all black like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juvenile  eagle, and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just as large as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parents. Its sibling must </a:t>
            </a:r>
            <a:r>
              <a:rPr dirty="0" sz="1400" b="1">
                <a:latin typeface="Arial"/>
                <a:cs typeface="Arial"/>
              </a:rPr>
              <a:t>be  </a:t>
            </a:r>
            <a:r>
              <a:rPr dirty="0" sz="1400" spc="-5" b="1">
                <a:latin typeface="Arial"/>
                <a:cs typeface="Arial"/>
              </a:rPr>
              <a:t>lower in the nest,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hidden behind this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6215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8795" algn="l"/>
              </a:tabLst>
            </a:pPr>
            <a:r>
              <a:rPr dirty="0" sz="2000" b="1">
                <a:latin typeface="Arial"/>
                <a:cs typeface="Arial"/>
              </a:rPr>
              <a:t>May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29,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Four Eagles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3545" cy="207898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eagles' nest is getting crowded, </a:t>
            </a:r>
            <a:r>
              <a:rPr dirty="0" sz="1400" b="1">
                <a:latin typeface="Arial"/>
                <a:cs typeface="Arial"/>
              </a:rPr>
              <a:t>with two </a:t>
            </a:r>
            <a:r>
              <a:rPr dirty="0" sz="1400" spc="-5" b="1">
                <a:latin typeface="Arial"/>
                <a:cs typeface="Arial"/>
              </a:rPr>
              <a:t>adult eagles (the  parents) and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all black juvenile eaglets (the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children).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We can see the white tail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one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adult eagles facing away  from the camera, and the </a:t>
            </a:r>
            <a:r>
              <a:rPr dirty="0" sz="1400" b="1">
                <a:latin typeface="Arial"/>
                <a:cs typeface="Arial"/>
              </a:rPr>
              <a:t>white </a:t>
            </a:r>
            <a:r>
              <a:rPr dirty="0" sz="1400" spc="-10" b="1">
                <a:latin typeface="Arial"/>
                <a:cs typeface="Arial"/>
              </a:rPr>
              <a:t>head </a:t>
            </a:r>
            <a:r>
              <a:rPr dirty="0" sz="1400" spc="-5" b="1">
                <a:latin typeface="Arial"/>
                <a:cs typeface="Arial"/>
              </a:rPr>
              <a:t>of the other adult eagle on  the far side of the </a:t>
            </a:r>
            <a:r>
              <a:rPr dirty="0" sz="1400" spc="-10" b="1">
                <a:latin typeface="Arial"/>
                <a:cs typeface="Arial"/>
              </a:rPr>
              <a:t>nest, </a:t>
            </a:r>
            <a:r>
              <a:rPr dirty="0" sz="1400" spc="-5" b="1">
                <a:latin typeface="Arial"/>
                <a:cs typeface="Arial"/>
              </a:rPr>
              <a:t>bent </a:t>
            </a:r>
            <a:r>
              <a:rPr dirty="0" sz="1400" spc="-10" b="1">
                <a:latin typeface="Arial"/>
                <a:cs typeface="Arial"/>
              </a:rPr>
              <a:t>over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head down. The </a:t>
            </a:r>
            <a:r>
              <a:rPr dirty="0" sz="1400" b="1">
                <a:latin typeface="Arial"/>
                <a:cs typeface="Arial"/>
              </a:rPr>
              <a:t>two  </a:t>
            </a:r>
            <a:r>
              <a:rPr dirty="0" sz="1400" spc="-5" b="1">
                <a:latin typeface="Arial"/>
                <a:cs typeface="Arial"/>
              </a:rPr>
              <a:t>black juvenile eaglets are located between their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parents.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 adults must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come to the nest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bring some food for  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eaglets.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an</a:t>
            </a:r>
            <a:r>
              <a:rPr dirty="0" spc="-7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22829" y="1445259"/>
            <a:ext cx="312864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903605" marR="5080" indent="-891540">
              <a:lnSpc>
                <a:spcPts val="1839"/>
              </a:lnSpc>
              <a:spcBef>
                <a:spcPts val="225"/>
              </a:spcBef>
            </a:pPr>
            <a:r>
              <a:rPr dirty="0" sz="1600" spc="-5" b="1">
                <a:latin typeface="Arial"/>
                <a:cs typeface="Arial"/>
              </a:rPr>
              <a:t>Mohansic Lake </a:t>
            </a:r>
            <a:r>
              <a:rPr dirty="0" sz="1600" b="1">
                <a:latin typeface="Arial"/>
                <a:cs typeface="Arial"/>
              </a:rPr>
              <a:t>- </a:t>
            </a:r>
            <a:r>
              <a:rPr dirty="0" sz="1600" spc="-5" b="1">
                <a:latin typeface="Arial"/>
                <a:cs typeface="Arial"/>
              </a:rPr>
              <a:t>FDR State Park  Yorktown,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3340"/>
            <a:ext cx="4526280" cy="1262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June </a:t>
            </a:r>
            <a:r>
              <a:rPr dirty="0" sz="1800" b="1">
                <a:latin typeface="Arial"/>
                <a:cs typeface="Arial"/>
              </a:rPr>
              <a:t>1 to </a:t>
            </a:r>
            <a:r>
              <a:rPr dirty="0" sz="1800" spc="-5" b="1">
                <a:latin typeface="Arial"/>
                <a:cs typeface="Arial"/>
              </a:rPr>
              <a:t>August 1,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2019: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Times New Roman"/>
              <a:cs typeface="Times New Roman"/>
            </a:endParaRPr>
          </a:p>
          <a:p>
            <a:pPr marL="1935480" marR="5080" indent="-941069">
              <a:lnSpc>
                <a:spcPts val="2760"/>
              </a:lnSpc>
              <a:spcBef>
                <a:spcPts val="5"/>
              </a:spcBef>
            </a:pPr>
            <a:r>
              <a:rPr dirty="0" sz="2400" b="1">
                <a:latin typeface="Arial"/>
                <a:cs typeface="Arial"/>
              </a:rPr>
              <a:t>The </a:t>
            </a:r>
            <a:r>
              <a:rPr dirty="0" sz="2400" spc="-5" b="1">
                <a:latin typeface="Arial"/>
                <a:cs typeface="Arial"/>
              </a:rPr>
              <a:t>Eaglets </a:t>
            </a:r>
            <a:r>
              <a:rPr dirty="0" sz="2400" spc="-10" b="1">
                <a:latin typeface="Arial"/>
                <a:cs typeface="Arial"/>
              </a:rPr>
              <a:t>Learn </a:t>
            </a:r>
            <a:r>
              <a:rPr dirty="0" sz="2400" spc="-5" b="1">
                <a:latin typeface="Arial"/>
                <a:cs typeface="Arial"/>
              </a:rPr>
              <a:t>to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Fly  </a:t>
            </a:r>
            <a:r>
              <a:rPr dirty="0" sz="2400" spc="-5" b="1">
                <a:latin typeface="Arial"/>
                <a:cs typeface="Arial"/>
              </a:rPr>
              <a:t>(23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297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55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53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09956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1, 2019 (7:01 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Adult Eagles, One Taking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Off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39305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of </a:t>
            </a:r>
            <a:r>
              <a:rPr dirty="0" sz="1400" spc="-5" b="1">
                <a:latin typeface="Arial"/>
                <a:cs typeface="Arial"/>
              </a:rPr>
              <a:t>the adult eagles has just taken off from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perch near its  partner. The "landing gear" point to the back and the wings are  pushing hard. The stripes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its head may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the result </a:t>
            </a:r>
            <a:r>
              <a:rPr dirty="0" sz="1400" b="1">
                <a:latin typeface="Arial"/>
                <a:cs typeface="Arial"/>
              </a:rPr>
              <a:t>of  </a:t>
            </a:r>
            <a:r>
              <a:rPr dirty="0" sz="1400" spc="-5" b="1">
                <a:latin typeface="Arial"/>
                <a:cs typeface="Arial"/>
              </a:rPr>
              <a:t>sunlight passing through some feathers on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wing.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6735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944495" algn="l"/>
              </a:tabLst>
            </a:pPr>
            <a:r>
              <a:rPr dirty="0" sz="2000" spc="-5" b="1">
                <a:latin typeface="Arial"/>
                <a:cs typeface="Arial"/>
              </a:rPr>
              <a:t>June 1, 2019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(7:01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	Adult Eagle About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to  </a:t>
            </a:r>
            <a:r>
              <a:rPr dirty="0" sz="2000" spc="-5" b="1">
                <a:latin typeface="Arial"/>
                <a:cs typeface="Arial"/>
              </a:rPr>
              <a:t>Land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227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adult eagle is about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land on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horizontal branch directly  below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current location. Its "landing gear" point vertically  downward and the </a:t>
            </a:r>
            <a:r>
              <a:rPr dirty="0" sz="1400" b="1">
                <a:latin typeface="Arial"/>
                <a:cs typeface="Arial"/>
              </a:rPr>
              <a:t>wings </a:t>
            </a:r>
            <a:r>
              <a:rPr dirty="0" sz="1400" spc="-5" b="1">
                <a:latin typeface="Arial"/>
                <a:cs typeface="Arial"/>
              </a:rPr>
              <a:t>and tail appear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applying the  brakes.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28168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1, 2019 (7:02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1178559"/>
            <a:ext cx="29025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8500" algn="l"/>
                <a:tab pos="1779905" algn="l"/>
                <a:tab pos="2663825" algn="l"/>
              </a:tabLst>
            </a:pPr>
            <a:r>
              <a:rPr dirty="0" sz="2000" spc="-15" b="1">
                <a:latin typeface="Arial"/>
                <a:cs typeface="Arial"/>
              </a:rPr>
              <a:t>T</a:t>
            </a:r>
            <a:r>
              <a:rPr dirty="0" sz="2000" spc="20" b="1">
                <a:latin typeface="Arial"/>
                <a:cs typeface="Arial"/>
              </a:rPr>
              <a:t>w</a:t>
            </a:r>
            <a:r>
              <a:rPr dirty="0" sz="2000" b="1">
                <a:latin typeface="Arial"/>
                <a:cs typeface="Arial"/>
              </a:rPr>
              <a:t>o	</a:t>
            </a:r>
            <a:r>
              <a:rPr dirty="0" sz="2000" spc="-5" b="1">
                <a:latin typeface="Arial"/>
                <a:cs typeface="Arial"/>
              </a:rPr>
              <a:t>Eag</a:t>
            </a:r>
            <a:r>
              <a:rPr dirty="0" sz="200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b="1">
                <a:latin typeface="Arial"/>
                <a:cs typeface="Arial"/>
              </a:rPr>
              <a:t>ts	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on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10" b="1">
                <a:latin typeface="Arial"/>
                <a:cs typeface="Arial"/>
              </a:rPr>
              <a:t>i</a:t>
            </a:r>
            <a:r>
              <a:rPr dirty="0" sz="2000" b="1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86505" y="1178559"/>
            <a:ext cx="12052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1500" algn="l"/>
              </a:tabLst>
            </a:pP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h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Nes</a:t>
            </a:r>
            <a:r>
              <a:rPr dirty="0" sz="2000" b="1">
                <a:latin typeface="Arial"/>
                <a:cs typeface="Arial"/>
              </a:rPr>
              <a:t>t,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44977" y="1178559"/>
            <a:ext cx="12058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</a:tabLst>
            </a:pPr>
            <a:r>
              <a:rPr dirty="0" sz="2000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10" b="1">
                <a:latin typeface="Arial"/>
                <a:cs typeface="Arial"/>
              </a:rPr>
              <a:t>w</a:t>
            </a:r>
            <a:r>
              <a:rPr dirty="0" sz="2000" spc="-10" b="1">
                <a:latin typeface="Arial"/>
                <a:cs typeface="Arial"/>
              </a:rPr>
              <a:t>it</a:t>
            </a:r>
            <a:r>
              <a:rPr dirty="0" sz="2000" b="1">
                <a:latin typeface="Arial"/>
                <a:cs typeface="Arial"/>
              </a:rPr>
              <a:t>h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1569" y="1470659"/>
            <a:ext cx="15055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Wings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19939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31569" y="5834379"/>
            <a:ext cx="532257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practicing the use </a:t>
            </a:r>
            <a:r>
              <a:rPr dirty="0" sz="1400" b="1">
                <a:latin typeface="Arial"/>
                <a:cs typeface="Arial"/>
              </a:rPr>
              <a:t>of its </a:t>
            </a:r>
            <a:r>
              <a:rPr dirty="0" sz="1400" spc="-5" b="1">
                <a:latin typeface="Arial"/>
                <a:cs typeface="Arial"/>
              </a:rPr>
              <a:t>wings, spreading its  wings slowly, but not really flapping. The timid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in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horizontal orientation next to the bold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eagle</a:t>
            </a:r>
            <a:r>
              <a:rPr dirty="0" sz="1200" b="1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218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</a:t>
            </a:r>
            <a:r>
              <a:rPr dirty="0" sz="2000" spc="5" b="1">
                <a:latin typeface="Arial"/>
                <a:cs typeface="Arial"/>
              </a:rPr>
              <a:t>2, </a:t>
            </a:r>
            <a:r>
              <a:rPr dirty="0" sz="2000" spc="-5" b="1">
                <a:latin typeface="Arial"/>
                <a:cs typeface="Arial"/>
              </a:rPr>
              <a:t>2019 (6:24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 with Wings Spread Wide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12572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stretching its wings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back to the  camera. The timid eagle,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side, is still not trying to  exercise its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wings.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218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</a:t>
            </a:r>
            <a:r>
              <a:rPr dirty="0" sz="2000" spc="5" b="1">
                <a:latin typeface="Arial"/>
                <a:cs typeface="Arial"/>
              </a:rPr>
              <a:t>2, </a:t>
            </a:r>
            <a:r>
              <a:rPr dirty="0" sz="2000" spc="-5" b="1">
                <a:latin typeface="Arial"/>
                <a:cs typeface="Arial"/>
              </a:rPr>
              <a:t>2019 (6:24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 with Wings Spread Wide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3070"/>
            <a:ext cx="550418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stretching </a:t>
            </a: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wings more than </a:t>
            </a:r>
            <a:r>
              <a:rPr dirty="0" sz="1400" spc="-10" b="1">
                <a:latin typeface="Arial"/>
                <a:cs typeface="Arial"/>
              </a:rPr>
              <a:t>ever. </a:t>
            </a:r>
            <a:r>
              <a:rPr dirty="0" sz="1400" spc="-5" b="1">
                <a:latin typeface="Arial"/>
                <a:cs typeface="Arial"/>
              </a:rPr>
              <a:t>The timid  eagle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either hidden behind the body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bold eagle, </a:t>
            </a:r>
            <a:r>
              <a:rPr dirty="0" sz="1400" b="1">
                <a:latin typeface="Arial"/>
                <a:cs typeface="Arial"/>
              </a:rPr>
              <a:t>or it  </a:t>
            </a:r>
            <a:r>
              <a:rPr dirty="0" sz="1400" spc="-5" b="1">
                <a:latin typeface="Arial"/>
                <a:cs typeface="Arial"/>
              </a:rPr>
              <a:t>has retreated deep into the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703954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12, 2019 (4:27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 with 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Feet </a:t>
            </a:r>
            <a:r>
              <a:rPr dirty="0" sz="2000" b="1">
                <a:latin typeface="Arial"/>
                <a:cs typeface="Arial"/>
              </a:rPr>
              <a:t>in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Air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has managed to flap its wings hard enough to  lift its feet </a:t>
            </a:r>
            <a:r>
              <a:rPr dirty="0" sz="1400" spc="-10" b="1">
                <a:latin typeface="Arial"/>
                <a:cs typeface="Arial"/>
              </a:rPr>
              <a:t>above </a:t>
            </a:r>
            <a:r>
              <a:rPr dirty="0" sz="1400" spc="-5" b="1">
                <a:latin typeface="Arial"/>
                <a:cs typeface="Arial"/>
              </a:rPr>
              <a:t>the nest. Meanwhile, the timid eaglet simply  stands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rim of the </a:t>
            </a:r>
            <a:r>
              <a:rPr dirty="0" sz="1400" spc="-10" b="1">
                <a:latin typeface="Arial"/>
                <a:cs typeface="Arial"/>
              </a:rPr>
              <a:t>nest </a:t>
            </a:r>
            <a:r>
              <a:rPr dirty="0" sz="1400" spc="-5" b="1">
                <a:latin typeface="Arial"/>
                <a:cs typeface="Arial"/>
              </a:rPr>
              <a:t>and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watches,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218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12, 2019 (4:27 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 with Wings Spread Wide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49846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continues to exercise its wings while the timid  eagle does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nothing.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5218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12, 2019 (4:29 PM):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 with Wings Spread Wide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Open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291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Once again, the bold eaglet spreads its </a:t>
            </a:r>
            <a:r>
              <a:rPr dirty="0" sz="1400" b="1">
                <a:latin typeface="Arial"/>
                <a:cs typeface="Arial"/>
              </a:rPr>
              <a:t>wings </a:t>
            </a:r>
            <a:r>
              <a:rPr dirty="0" sz="1400" spc="-5" b="1">
                <a:latin typeface="Arial"/>
                <a:cs typeface="Arial"/>
              </a:rPr>
              <a:t>as the timid eagle  watches</a:t>
            </a:r>
            <a:r>
              <a:rPr dirty="0" sz="1400" spc="-10" b="1">
                <a:latin typeface="Arial"/>
                <a:cs typeface="Arial"/>
              </a:rPr>
              <a:t> passively.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8457" y="886459"/>
            <a:ext cx="33566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890" algn="l"/>
                <a:tab pos="1430655" algn="l"/>
                <a:tab pos="2245360" algn="l"/>
                <a:tab pos="2835275" algn="l"/>
              </a:tabLst>
            </a:pPr>
            <a:r>
              <a:rPr dirty="0" sz="2000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Adu</a:t>
            </a:r>
            <a:r>
              <a:rPr dirty="0" sz="2000" b="1">
                <a:latin typeface="Arial"/>
                <a:cs typeface="Arial"/>
              </a:rPr>
              <a:t>lt	</a:t>
            </a:r>
            <a:r>
              <a:rPr dirty="0" sz="2000" spc="-5" b="1">
                <a:latin typeface="Arial"/>
                <a:cs typeface="Arial"/>
              </a:rPr>
              <a:t>Eag</a:t>
            </a:r>
            <a:r>
              <a:rPr dirty="0" sz="2000" b="1">
                <a:latin typeface="Arial"/>
                <a:cs typeface="Arial"/>
              </a:rPr>
              <a:t>le	</a:t>
            </a:r>
            <a:r>
              <a:rPr dirty="0" sz="2000" spc="-5" b="1">
                <a:latin typeface="Arial"/>
                <a:cs typeface="Arial"/>
              </a:rPr>
              <a:t>an</a:t>
            </a:r>
            <a:r>
              <a:rPr dirty="0" sz="2000" b="1">
                <a:latin typeface="Arial"/>
                <a:cs typeface="Arial"/>
              </a:rPr>
              <a:t>d	</a:t>
            </a:r>
            <a:r>
              <a:rPr dirty="0" sz="2000" spc="-15" b="1">
                <a:latin typeface="Arial"/>
                <a:cs typeface="Arial"/>
              </a:rPr>
              <a:t>T</a:t>
            </a:r>
            <a:r>
              <a:rPr dirty="0" sz="2000" spc="10" b="1">
                <a:latin typeface="Arial"/>
                <a:cs typeface="Arial"/>
              </a:rPr>
              <a:t>w</a:t>
            </a:r>
            <a:r>
              <a:rPr dirty="0" sz="2000" b="1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89611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  <a:tabLst>
                <a:tab pos="742950" algn="l"/>
                <a:tab pos="1234440" algn="l"/>
              </a:tabLst>
            </a:pPr>
            <a:r>
              <a:rPr dirty="0" sz="2000" spc="-5" b="1">
                <a:latin typeface="Arial"/>
                <a:cs typeface="Arial"/>
              </a:rPr>
              <a:t>Jun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13</a:t>
            </a:r>
            <a:r>
              <a:rPr dirty="0" sz="2000" b="1">
                <a:latin typeface="Arial"/>
                <a:cs typeface="Arial"/>
              </a:rPr>
              <a:t>,	</a:t>
            </a:r>
            <a:r>
              <a:rPr dirty="0" sz="2000" spc="-5" b="1">
                <a:latin typeface="Arial"/>
                <a:cs typeface="Arial"/>
              </a:rPr>
              <a:t>2019</a:t>
            </a:r>
            <a:r>
              <a:rPr dirty="0" sz="200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Eaglets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4227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eaglets, the children, face an adult eagle, one of their  parents. The parent eagle appears to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giving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lecture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 children. "Look,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all be out of here </a:t>
            </a:r>
            <a:r>
              <a:rPr dirty="0" sz="1400" b="1">
                <a:latin typeface="Arial"/>
                <a:cs typeface="Arial"/>
              </a:rPr>
              <a:t>in a </a:t>
            </a:r>
            <a:r>
              <a:rPr dirty="0" sz="1400" spc="-5" b="1">
                <a:latin typeface="Arial"/>
                <a:cs typeface="Arial"/>
              </a:rPr>
              <a:t>short time, so </a:t>
            </a:r>
            <a:r>
              <a:rPr dirty="0" sz="1400" spc="-10" b="1">
                <a:latin typeface="Arial"/>
                <a:cs typeface="Arial"/>
              </a:rPr>
              <a:t>you  </a:t>
            </a:r>
            <a:r>
              <a:rPr dirty="0" sz="1400" spc="-5" b="1">
                <a:latin typeface="Arial"/>
                <a:cs typeface="Arial"/>
              </a:rPr>
              <a:t>had better learn how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fly!"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6397" y="886459"/>
            <a:ext cx="33267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210" algn="l"/>
                <a:tab pos="1712595" algn="l"/>
                <a:tab pos="2562225" algn="l"/>
                <a:tab pos="2932430" algn="l"/>
              </a:tabLst>
            </a:pPr>
            <a:r>
              <a:rPr dirty="0" sz="2000" spc="-15" b="1">
                <a:latin typeface="Arial"/>
                <a:cs typeface="Arial"/>
              </a:rPr>
              <a:t>T</a:t>
            </a:r>
            <a:r>
              <a:rPr dirty="0" sz="2000" spc="20" b="1">
                <a:latin typeface="Arial"/>
                <a:cs typeface="Arial"/>
              </a:rPr>
              <a:t>w</a:t>
            </a:r>
            <a:r>
              <a:rPr dirty="0" sz="2000" b="1">
                <a:latin typeface="Arial"/>
                <a:cs typeface="Arial"/>
              </a:rPr>
              <a:t>o	</a:t>
            </a:r>
            <a:r>
              <a:rPr dirty="0" sz="2000" spc="-5" b="1">
                <a:latin typeface="Arial"/>
                <a:cs typeface="Arial"/>
              </a:rPr>
              <a:t>Eag</a:t>
            </a:r>
            <a:r>
              <a:rPr dirty="0" sz="200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b="1">
                <a:latin typeface="Arial"/>
                <a:cs typeface="Arial"/>
              </a:rPr>
              <a:t>ts	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on</a:t>
            </a:r>
            <a:r>
              <a:rPr dirty="0" sz="2000" b="1">
                <a:latin typeface="Arial"/>
                <a:cs typeface="Arial"/>
              </a:rPr>
              <a:t>e	in	t</a:t>
            </a:r>
            <a:r>
              <a:rPr dirty="0" sz="2000" spc="-5" b="1">
                <a:latin typeface="Arial"/>
                <a:cs typeface="Arial"/>
              </a:rPr>
              <a:t>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9100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  <a:tabLst>
                <a:tab pos="749300" algn="l"/>
                <a:tab pos="1248410" algn="l"/>
              </a:tabLst>
            </a:pPr>
            <a:r>
              <a:rPr dirty="0" sz="2000" spc="-5" b="1">
                <a:latin typeface="Arial"/>
                <a:cs typeface="Arial"/>
              </a:rPr>
              <a:t>Jun</a:t>
            </a:r>
            <a:r>
              <a:rPr dirty="0" sz="2000" b="1">
                <a:latin typeface="Arial"/>
                <a:cs typeface="Arial"/>
              </a:rPr>
              <a:t>e	</a:t>
            </a:r>
            <a:r>
              <a:rPr dirty="0" sz="2000" spc="-5" b="1">
                <a:latin typeface="Arial"/>
                <a:cs typeface="Arial"/>
              </a:rPr>
              <a:t>17</a:t>
            </a:r>
            <a:r>
              <a:rPr dirty="0" sz="2000" b="1">
                <a:latin typeface="Arial"/>
                <a:cs typeface="Arial"/>
              </a:rPr>
              <a:t>,	</a:t>
            </a:r>
            <a:r>
              <a:rPr dirty="0" sz="2000" spc="-5" b="1">
                <a:latin typeface="Arial"/>
                <a:cs typeface="Arial"/>
              </a:rPr>
              <a:t>2019</a:t>
            </a:r>
            <a:r>
              <a:rPr dirty="0" sz="200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42279"/>
            <a:ext cx="550291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eaglet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is facing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left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wings spread.  The larger eaglet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right looks the other way. The eaglet on  the left might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the timid one finally trying to figure out how to  operate its wings, after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warning from one of its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parents.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0017" y="886459"/>
            <a:ext cx="35744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One Eaglet Perched Over</a:t>
            </a:r>
            <a:r>
              <a:rPr dirty="0" sz="2000" spc="3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78688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18,</a:t>
            </a:r>
            <a:r>
              <a:rPr dirty="0" sz="2000" spc="1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42279"/>
            <a:ext cx="5499100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had made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short hop </a:t>
            </a:r>
            <a:r>
              <a:rPr dirty="0" sz="1400" b="1">
                <a:latin typeface="Arial"/>
                <a:cs typeface="Arial"/>
              </a:rPr>
              <a:t>of a </a:t>
            </a:r>
            <a:r>
              <a:rPr dirty="0" sz="1400" spc="-5" b="1">
                <a:latin typeface="Arial"/>
                <a:cs typeface="Arial"/>
              </a:rPr>
              <a:t>flight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mount the  broken branch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side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nest. Once again, the timid  eaglet simply sits there and watches.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the first evidence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an ability </a:t>
            </a:r>
            <a:r>
              <a:rPr dirty="0" sz="1400" b="1">
                <a:latin typeface="Arial"/>
                <a:cs typeface="Arial"/>
              </a:rPr>
              <a:t>to fly a </a:t>
            </a:r>
            <a:r>
              <a:rPr dirty="0" sz="1400" spc="-5" b="1">
                <a:latin typeface="Arial"/>
                <a:cs typeface="Arial"/>
              </a:rPr>
              <a:t>short distance, but  the eaglet is still limited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points </a:t>
            </a:r>
            <a:r>
              <a:rPr dirty="0" sz="1400" b="1">
                <a:latin typeface="Arial"/>
                <a:cs typeface="Arial"/>
              </a:rPr>
              <a:t>in or </a:t>
            </a:r>
            <a:r>
              <a:rPr dirty="0" sz="1400" spc="-5" b="1">
                <a:latin typeface="Arial"/>
                <a:cs typeface="Arial"/>
              </a:rPr>
              <a:t>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3395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855" algn="l"/>
              </a:tabLst>
            </a:pPr>
            <a:r>
              <a:rPr dirty="0" sz="2000" spc="-5" b="1">
                <a:latin typeface="Arial"/>
                <a:cs typeface="Arial"/>
              </a:rPr>
              <a:t>June 20,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</a:t>
            </a:r>
            <a:r>
              <a:rPr dirty="0" sz="2000" b="1">
                <a:latin typeface="Arial"/>
                <a:cs typeface="Arial"/>
              </a:rPr>
              <a:t>in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Haze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It is a </a:t>
            </a:r>
            <a:r>
              <a:rPr dirty="0" sz="1400" spc="-5" b="1">
                <a:latin typeface="Arial"/>
                <a:cs typeface="Arial"/>
              </a:rPr>
              <a:t>foggy </a:t>
            </a:r>
            <a:r>
              <a:rPr dirty="0" sz="1400" spc="-10" b="1">
                <a:latin typeface="Arial"/>
                <a:cs typeface="Arial"/>
              </a:rPr>
              <a:t>day, </a:t>
            </a:r>
            <a:r>
              <a:rPr dirty="0" sz="1400" spc="-5" b="1">
                <a:latin typeface="Arial"/>
                <a:cs typeface="Arial"/>
              </a:rPr>
              <a:t>but both eaglets remain close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on the nest.  The eaglet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left, the bold eaglet,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perched slightly outside  the nest, while its timid sibling remains safely on the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nest.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390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855" algn="l"/>
              </a:tabLst>
            </a:pPr>
            <a:r>
              <a:rPr dirty="0" sz="2000" spc="-5" b="1">
                <a:latin typeface="Arial"/>
                <a:cs typeface="Arial"/>
              </a:rPr>
              <a:t>June 24,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Both Eaglets Out of 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608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Both eaglets are seen out of the nest </a:t>
            </a:r>
            <a:r>
              <a:rPr dirty="0" sz="1400" b="1">
                <a:latin typeface="Arial"/>
                <a:cs typeface="Arial"/>
              </a:rPr>
              <a:t>for </a:t>
            </a:r>
            <a:r>
              <a:rPr dirty="0" sz="1400" spc="-5" b="1">
                <a:latin typeface="Arial"/>
                <a:cs typeface="Arial"/>
              </a:rPr>
              <a:t>the first time. </a:t>
            </a:r>
            <a:r>
              <a:rPr dirty="0" sz="1400" b="1">
                <a:latin typeface="Arial"/>
                <a:cs typeface="Arial"/>
              </a:rPr>
              <a:t>One  </a:t>
            </a:r>
            <a:r>
              <a:rPr dirty="0" sz="1400" spc="-5" b="1">
                <a:latin typeface="Arial"/>
                <a:cs typeface="Arial"/>
              </a:rPr>
              <a:t>eaglet, probably the bold eaglet,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perched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branch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 branch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side of the </a:t>
            </a:r>
            <a:r>
              <a:rPr dirty="0" sz="1400" spc="-10" b="1">
                <a:latin typeface="Arial"/>
                <a:cs typeface="Arial"/>
              </a:rPr>
              <a:t>nest. </a:t>
            </a:r>
            <a:r>
              <a:rPr dirty="0" sz="1400" spc="-5" b="1">
                <a:latin typeface="Arial"/>
                <a:cs typeface="Arial"/>
              </a:rPr>
              <a:t>The other eaglet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10" b="1">
                <a:latin typeface="Arial"/>
                <a:cs typeface="Arial"/>
              </a:rPr>
              <a:t>above </a:t>
            </a:r>
            <a:r>
              <a:rPr dirty="0" sz="1400" spc="-5" b="1">
                <a:latin typeface="Arial"/>
                <a:cs typeface="Arial"/>
              </a:rPr>
              <a:t>the  nest to the right, where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is partly hidden.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8890">
              <a:lnSpc>
                <a:spcPts val="1610"/>
              </a:lnSpc>
            </a:pP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subsequent photos, the average distance between the eaglets  and the nest and beteen each other increases steadily as the  eaglets' dependence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nest fades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away.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4088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June 26, 2019: Eaglet </a:t>
            </a:r>
            <a:r>
              <a:rPr dirty="0" sz="2000" b="1">
                <a:latin typeface="Arial"/>
                <a:cs typeface="Arial"/>
              </a:rPr>
              <a:t>with </a:t>
            </a:r>
            <a:r>
              <a:rPr dirty="0" sz="2000" spc="-5" b="1">
                <a:latin typeface="Arial"/>
                <a:cs typeface="Arial"/>
              </a:rPr>
              <a:t>Wings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Up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354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eaglets are back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One of this eaglets </a:t>
            </a:r>
            <a:r>
              <a:rPr dirty="0" sz="1400" b="1">
                <a:latin typeface="Arial"/>
                <a:cs typeface="Arial"/>
              </a:rPr>
              <a:t>is  </a:t>
            </a:r>
            <a:r>
              <a:rPr dirty="0" sz="1400" spc="-5" b="1">
                <a:latin typeface="Arial"/>
                <a:cs typeface="Arial"/>
              </a:rPr>
              <a:t>stretching its </a:t>
            </a:r>
            <a:r>
              <a:rPr dirty="0" sz="1400" b="1">
                <a:latin typeface="Arial"/>
                <a:cs typeface="Arial"/>
              </a:rPr>
              <a:t>wings </a:t>
            </a:r>
            <a:r>
              <a:rPr dirty="0" sz="1400" spc="-5" b="1">
                <a:latin typeface="Arial"/>
                <a:cs typeface="Arial"/>
              </a:rPr>
              <a:t>while the other eaglet remains </a:t>
            </a:r>
            <a:r>
              <a:rPr dirty="0" sz="1400" spc="-10" b="1">
                <a:latin typeface="Arial"/>
                <a:cs typeface="Arial"/>
              </a:rPr>
              <a:t>passive.  </a:t>
            </a:r>
            <a:r>
              <a:rPr dirty="0" sz="1400" spc="-5" b="1">
                <a:latin typeface="Arial"/>
                <a:cs typeface="Arial"/>
              </a:rPr>
              <a:t>Stretching the wings like this may improve its ability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fly.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85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855" algn="l"/>
              </a:tabLst>
            </a:pPr>
            <a:r>
              <a:rPr dirty="0" sz="2000" spc="-5" b="1">
                <a:latin typeface="Arial"/>
                <a:cs typeface="Arial"/>
              </a:rPr>
              <a:t>June 29,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Out </a:t>
            </a:r>
            <a:r>
              <a:rPr dirty="0" sz="2000" spc="-10" b="1">
                <a:latin typeface="Arial"/>
                <a:cs typeface="Arial"/>
              </a:rPr>
              <a:t>of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608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Once again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spc="-5" b="1">
                <a:latin typeface="Arial"/>
                <a:cs typeface="Arial"/>
              </a:rPr>
              <a:t>find both eaglets out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nest.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this case, </a:t>
            </a:r>
            <a:r>
              <a:rPr dirty="0" sz="1400" spc="5" b="1">
                <a:latin typeface="Arial"/>
                <a:cs typeface="Arial"/>
              </a:rPr>
              <a:t>we  </a:t>
            </a:r>
            <a:r>
              <a:rPr dirty="0" sz="1400" spc="-5" b="1">
                <a:latin typeface="Arial"/>
                <a:cs typeface="Arial"/>
              </a:rPr>
              <a:t>find the timid eaglet perched </a:t>
            </a:r>
            <a:r>
              <a:rPr dirty="0" sz="1400" spc="-10" b="1">
                <a:latin typeface="Arial"/>
                <a:cs typeface="Arial"/>
              </a:rPr>
              <a:t>over </a:t>
            </a:r>
            <a:r>
              <a:rPr dirty="0" sz="1400" spc="-5" b="1">
                <a:latin typeface="Arial"/>
                <a:cs typeface="Arial"/>
              </a:rPr>
              <a:t>the nest while the bold eaglet 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perched out on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limb </a:t>
            </a:r>
            <a:r>
              <a:rPr dirty="0" sz="1400" b="1">
                <a:latin typeface="Arial"/>
                <a:cs typeface="Arial"/>
              </a:rPr>
              <a:t>with no </a:t>
            </a:r>
            <a:r>
              <a:rPr dirty="0" sz="1400" spc="-5" b="1">
                <a:latin typeface="Arial"/>
                <a:cs typeface="Arial"/>
              </a:rPr>
              <a:t>nest below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85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855" algn="l"/>
              </a:tabLst>
            </a:pPr>
            <a:r>
              <a:rPr dirty="0" sz="2000" spc="-5" b="1">
                <a:latin typeface="Arial"/>
                <a:cs typeface="Arial"/>
              </a:rPr>
              <a:t>June 30,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</a:t>
            </a:r>
            <a:r>
              <a:rPr dirty="0" sz="2000" b="1">
                <a:latin typeface="Arial"/>
                <a:cs typeface="Arial"/>
              </a:rPr>
              <a:t>Two </a:t>
            </a:r>
            <a:r>
              <a:rPr dirty="0" sz="2000" spc="-5" b="1">
                <a:latin typeface="Arial"/>
                <a:cs typeface="Arial"/>
              </a:rPr>
              <a:t>Eaglets Out </a:t>
            </a:r>
            <a:r>
              <a:rPr dirty="0" sz="2000" spc="-10" b="1">
                <a:latin typeface="Arial"/>
                <a:cs typeface="Arial"/>
              </a:rPr>
              <a:t>of </a:t>
            </a:r>
            <a:r>
              <a:rPr dirty="0" sz="2000" spc="-5" b="1">
                <a:latin typeface="Arial"/>
                <a:cs typeface="Arial"/>
              </a:rPr>
              <a:t>the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50179"/>
            <a:ext cx="5504815" cy="10566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bold eaglet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left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10" b="1">
                <a:latin typeface="Arial"/>
                <a:cs typeface="Arial"/>
              </a:rPr>
              <a:t>very </a:t>
            </a:r>
            <a:r>
              <a:rPr dirty="0" sz="1400" spc="-5" b="1">
                <a:latin typeface="Arial"/>
                <a:cs typeface="Arial"/>
              </a:rPr>
              <a:t>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where it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the day  before. The timid eaglet has gotten braver and </a:t>
            </a:r>
            <a:r>
              <a:rPr dirty="0" sz="1400" spc="-10" b="1">
                <a:latin typeface="Arial"/>
                <a:cs typeface="Arial"/>
              </a:rPr>
              <a:t>moved </a:t>
            </a:r>
            <a:r>
              <a:rPr dirty="0" sz="1400" spc="-5" b="1">
                <a:latin typeface="Arial"/>
                <a:cs typeface="Arial"/>
              </a:rPr>
              <a:t>out to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perch closer to its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sibling.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The eaglets seem </a:t>
            </a:r>
            <a:r>
              <a:rPr dirty="0" sz="1400" b="1">
                <a:latin typeface="Arial"/>
                <a:cs typeface="Arial"/>
              </a:rPr>
              <a:t>to be </a:t>
            </a:r>
            <a:r>
              <a:rPr dirty="0" sz="1400" spc="-5" b="1">
                <a:latin typeface="Arial"/>
                <a:cs typeface="Arial"/>
              </a:rPr>
              <a:t>taking the lecture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June 13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seriously.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9559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661795" algn="l"/>
              </a:tabLst>
            </a:pPr>
            <a:r>
              <a:rPr dirty="0" sz="2000" b="1">
                <a:latin typeface="Arial"/>
                <a:cs typeface="Arial"/>
              </a:rPr>
              <a:t>July</a:t>
            </a:r>
            <a:r>
              <a:rPr dirty="0" sz="2000" spc="-10" b="1">
                <a:latin typeface="Arial"/>
                <a:cs typeface="Arial"/>
              </a:rPr>
              <a:t> 8,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Eaglet with Wings Open on the  Left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Branch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2275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762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looks like this eaglet has just landed on the long branch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 left side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nest. </a:t>
            </a: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5" b="1">
                <a:latin typeface="Arial"/>
                <a:cs typeface="Arial"/>
              </a:rPr>
              <a:t>showing patterns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light and dark  feathers on the undersides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its wings and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tail.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 </a:t>
            </a:r>
            <a:r>
              <a:rPr dirty="0" sz="1400" b="1">
                <a:latin typeface="Arial"/>
                <a:cs typeface="Arial"/>
              </a:rPr>
              <a:t>two </a:t>
            </a:r>
            <a:r>
              <a:rPr dirty="0" sz="1400" spc="-5" b="1">
                <a:latin typeface="Arial"/>
                <a:cs typeface="Arial"/>
              </a:rPr>
              <a:t>eaglets seem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be moving independently so now </a:t>
            </a:r>
            <a:r>
              <a:rPr dirty="0" sz="1400" spc="5" b="1">
                <a:latin typeface="Arial"/>
                <a:cs typeface="Arial"/>
              </a:rPr>
              <a:t>we  </a:t>
            </a:r>
            <a:r>
              <a:rPr dirty="0" sz="1400" spc="-5" b="1">
                <a:latin typeface="Arial"/>
                <a:cs typeface="Arial"/>
              </a:rPr>
              <a:t>tend to see only one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the other, but not both in the same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place.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5526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661795" algn="l"/>
              </a:tabLst>
            </a:pPr>
            <a:r>
              <a:rPr dirty="0" sz="2000" b="1">
                <a:latin typeface="Arial"/>
                <a:cs typeface="Arial"/>
              </a:rPr>
              <a:t>July</a:t>
            </a:r>
            <a:r>
              <a:rPr dirty="0" sz="2000" spc="-10" b="1">
                <a:latin typeface="Arial"/>
                <a:cs typeface="Arial"/>
              </a:rPr>
              <a:t> 9,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One Adult Eagle on Mohansic  Lake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3070"/>
            <a:ext cx="5502910" cy="187452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The parents of the eaglets are not seen very often anymore, and  </a:t>
            </a:r>
            <a:r>
              <a:rPr dirty="0" sz="1400" spc="5" b="1">
                <a:latin typeface="Arial"/>
                <a:cs typeface="Arial"/>
              </a:rPr>
              <a:t>we </a:t>
            </a:r>
            <a:r>
              <a:rPr dirty="0" sz="1400" spc="-10" b="1">
                <a:latin typeface="Arial"/>
                <a:cs typeface="Arial"/>
              </a:rPr>
              <a:t>never </a:t>
            </a:r>
            <a:r>
              <a:rPr dirty="0" sz="1400" spc="-5" b="1">
                <a:latin typeface="Arial"/>
                <a:cs typeface="Arial"/>
              </a:rPr>
              <a:t>see both of them at the same time.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likely that one  (the male?) has already left the area and headed north to its  summer home. This eagle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5" b="1">
                <a:latin typeface="Arial"/>
                <a:cs typeface="Arial"/>
              </a:rPr>
              <a:t>be hanging around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order </a:t>
            </a:r>
            <a:r>
              <a:rPr dirty="0" sz="1400" b="1">
                <a:latin typeface="Arial"/>
                <a:cs typeface="Arial"/>
              </a:rPr>
              <a:t>to  </a:t>
            </a:r>
            <a:r>
              <a:rPr dirty="0" sz="1400" spc="-5" b="1">
                <a:latin typeface="Arial"/>
                <a:cs typeface="Arial"/>
              </a:rPr>
              <a:t>make sure the children also head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north.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eagle appears to be perched </a:t>
            </a:r>
            <a:r>
              <a:rPr dirty="0" sz="1400" b="1">
                <a:latin typeface="Arial"/>
                <a:cs typeface="Arial"/>
              </a:rPr>
              <a:t>with </a:t>
            </a:r>
            <a:r>
              <a:rPr dirty="0" sz="1400" spc="-5" b="1">
                <a:latin typeface="Arial"/>
                <a:cs typeface="Arial"/>
              </a:rPr>
              <a:t>its feet underwater. Soon  after this shot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taken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10" b="1">
                <a:latin typeface="Arial"/>
                <a:cs typeface="Arial"/>
              </a:rPr>
              <a:t>moved over </a:t>
            </a:r>
            <a:r>
              <a:rPr dirty="0" sz="1400" spc="-5" b="1">
                <a:latin typeface="Arial"/>
                <a:cs typeface="Arial"/>
              </a:rPr>
              <a:t>to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part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the fallen tree  that is out of the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water,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0001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802764" algn="l"/>
              </a:tabLst>
            </a:pPr>
            <a:r>
              <a:rPr dirty="0" sz="2000" b="1">
                <a:latin typeface="Arial"/>
                <a:cs typeface="Arial"/>
              </a:rPr>
              <a:t>July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12, 2019:	One Juvenile Eagle Landing  on the Left Branch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3070"/>
            <a:ext cx="5504815" cy="207898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branch is close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 nest which can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seen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the right.  The </a:t>
            </a:r>
            <a:r>
              <a:rPr dirty="0" sz="1400" b="1">
                <a:latin typeface="Arial"/>
                <a:cs typeface="Arial"/>
              </a:rPr>
              <a:t>wings </a:t>
            </a:r>
            <a:r>
              <a:rPr dirty="0" sz="1400" spc="-5" b="1">
                <a:latin typeface="Arial"/>
                <a:cs typeface="Arial"/>
              </a:rPr>
              <a:t>of this eaglet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grown </a:t>
            </a:r>
            <a:r>
              <a:rPr dirty="0" sz="1400" spc="-10" b="1">
                <a:latin typeface="Arial"/>
                <a:cs typeface="Arial"/>
              </a:rPr>
              <a:t>very </a:t>
            </a:r>
            <a:r>
              <a:rPr dirty="0" sz="1400" spc="-5" b="1">
                <a:latin typeface="Arial"/>
                <a:cs typeface="Arial"/>
              </a:rPr>
              <a:t>large and capable of  long flights. By now </a:t>
            </a:r>
            <a:r>
              <a:rPr dirty="0" sz="1400" b="1">
                <a:latin typeface="Arial"/>
                <a:cs typeface="Arial"/>
              </a:rPr>
              <a:t>it is </a:t>
            </a:r>
            <a:r>
              <a:rPr dirty="0" sz="1400" spc="-5" b="1">
                <a:latin typeface="Arial"/>
                <a:cs typeface="Arial"/>
              </a:rPr>
              <a:t>more appropriate to refer to this as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juvenile eagle rather than an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"eaglet".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b="1">
                <a:latin typeface="Arial"/>
                <a:cs typeface="Arial"/>
              </a:rPr>
              <a:t>Its </a:t>
            </a:r>
            <a:r>
              <a:rPr dirty="0" sz="1400" spc="-5" b="1">
                <a:latin typeface="Arial"/>
                <a:cs typeface="Arial"/>
              </a:rPr>
              <a:t>stronger sibling may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already began its northward  migration. The remaining eaglet </a:t>
            </a:r>
            <a:r>
              <a:rPr dirty="0" sz="1400" b="1">
                <a:latin typeface="Arial"/>
                <a:cs typeface="Arial"/>
              </a:rPr>
              <a:t>only </a:t>
            </a:r>
            <a:r>
              <a:rPr dirty="0" sz="1400" spc="-5" b="1">
                <a:latin typeface="Arial"/>
                <a:cs typeface="Arial"/>
              </a:rPr>
              <a:t>needs </a:t>
            </a:r>
            <a:r>
              <a:rPr dirty="0" sz="1400" b="1">
                <a:latin typeface="Arial"/>
                <a:cs typeface="Arial"/>
              </a:rPr>
              <a:t>is a </a:t>
            </a:r>
            <a:r>
              <a:rPr dirty="0" sz="1400" spc="-5" b="1">
                <a:latin typeface="Arial"/>
                <a:cs typeface="Arial"/>
              </a:rPr>
              <a:t>little more  practice and some prodding from the parent that has remained  nearby before it heads off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somewhere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has </a:t>
            </a:r>
            <a:r>
              <a:rPr dirty="0" sz="1400" spc="-10" b="1">
                <a:latin typeface="Arial"/>
                <a:cs typeface="Arial"/>
              </a:rPr>
              <a:t>never </a:t>
            </a:r>
            <a:r>
              <a:rPr dirty="0" sz="1400" spc="-5" b="1">
                <a:latin typeface="Arial"/>
                <a:cs typeface="Arial"/>
              </a:rPr>
              <a:t>seen  before.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94538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802764" algn="l"/>
              </a:tabLst>
            </a:pPr>
            <a:r>
              <a:rPr dirty="0" sz="2000" b="1">
                <a:latin typeface="Arial"/>
                <a:cs typeface="Arial"/>
              </a:rPr>
              <a:t>July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20, 2019:	One Eaglet and One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Adult  Eagle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2279"/>
            <a:ext cx="550354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One </a:t>
            </a:r>
            <a:r>
              <a:rPr dirty="0" sz="1400" spc="-5" b="1">
                <a:latin typeface="Arial"/>
                <a:cs typeface="Arial"/>
              </a:rPr>
              <a:t>adult eagle (parent) and one juvenile eaglet (child) are  perched </a:t>
            </a:r>
            <a:r>
              <a:rPr dirty="0" sz="1400" b="1">
                <a:latin typeface="Arial"/>
                <a:cs typeface="Arial"/>
              </a:rPr>
              <a:t>on a </a:t>
            </a:r>
            <a:r>
              <a:rPr dirty="0" sz="1400" spc="-5" b="1">
                <a:latin typeface="Arial"/>
                <a:cs typeface="Arial"/>
              </a:rPr>
              <a:t>dead tree overlooking Mohansic Lake. The former  eaglet is now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juvenile eagle and 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no longer interested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 old nest. It needs to </a:t>
            </a:r>
            <a:r>
              <a:rPr dirty="0" sz="1400" spc="-10" b="1">
                <a:latin typeface="Arial"/>
                <a:cs typeface="Arial"/>
              </a:rPr>
              <a:t>head </a:t>
            </a:r>
            <a:r>
              <a:rPr dirty="0" sz="1400" spc="-5" b="1">
                <a:latin typeface="Arial"/>
                <a:cs typeface="Arial"/>
              </a:rPr>
              <a:t>north but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may be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intimidated.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889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The parent may be trying to convince the juvenile eagle that it  time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get its show on the road and </a:t>
            </a:r>
            <a:r>
              <a:rPr dirty="0" sz="1400" spc="-10" b="1">
                <a:latin typeface="Arial"/>
                <a:cs typeface="Arial"/>
              </a:rPr>
              <a:t>head </a:t>
            </a:r>
            <a:r>
              <a:rPr dirty="0" sz="1400" spc="-5" b="1">
                <a:latin typeface="Arial"/>
                <a:cs typeface="Arial"/>
              </a:rPr>
              <a:t>north, and the parent  </a:t>
            </a:r>
            <a:r>
              <a:rPr dirty="0" sz="1400" b="1">
                <a:latin typeface="Arial"/>
                <a:cs typeface="Arial"/>
              </a:rPr>
              <a:t>will </a:t>
            </a:r>
            <a:r>
              <a:rPr dirty="0" sz="1400" spc="-5" b="1">
                <a:latin typeface="Arial"/>
                <a:cs typeface="Arial"/>
              </a:rPr>
              <a:t>then show the juvenile </a:t>
            </a:r>
            <a:r>
              <a:rPr dirty="0" sz="1400" spc="-10" b="1">
                <a:latin typeface="Arial"/>
                <a:cs typeface="Arial"/>
              </a:rPr>
              <a:t>how </a:t>
            </a:r>
            <a:r>
              <a:rPr dirty="0" sz="1400" spc="-5" b="1">
                <a:latin typeface="Arial"/>
                <a:cs typeface="Arial"/>
              </a:rPr>
              <a:t>to do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this.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7546" y="886459"/>
            <a:ext cx="36449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One Adult Eagle Perched </a:t>
            </a:r>
            <a:r>
              <a:rPr dirty="0" sz="2000" b="1">
                <a:latin typeface="Arial"/>
                <a:cs typeface="Arial"/>
              </a:rPr>
              <a:t>in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886459"/>
            <a:ext cx="170815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b="1">
                <a:latin typeface="Arial"/>
                <a:cs typeface="Arial"/>
              </a:rPr>
              <a:t>July </a:t>
            </a:r>
            <a:r>
              <a:rPr dirty="0" sz="2000" spc="-5" b="1">
                <a:latin typeface="Arial"/>
                <a:cs typeface="Arial"/>
              </a:rPr>
              <a:t>28,</a:t>
            </a:r>
            <a:r>
              <a:rPr dirty="0" sz="2000" spc="15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0"/>
              </a:lnSpc>
            </a:pPr>
            <a:r>
              <a:rPr dirty="0" sz="2000" spc="-5" b="1">
                <a:latin typeface="Arial"/>
                <a:cs typeface="Arial"/>
              </a:rPr>
              <a:t>Tree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31569" y="554227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 b="1">
                <a:latin typeface="Arial"/>
                <a:cs typeface="Arial"/>
              </a:rPr>
              <a:t>This the last shot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an adult eagle near Mohansic Lake this  season. There </a:t>
            </a:r>
            <a:r>
              <a:rPr dirty="0" sz="1400" b="1">
                <a:latin typeface="Arial"/>
                <a:cs typeface="Arial"/>
              </a:rPr>
              <a:t>is no </a:t>
            </a:r>
            <a:r>
              <a:rPr dirty="0" sz="1400" spc="-5" b="1">
                <a:latin typeface="Arial"/>
                <a:cs typeface="Arial"/>
              </a:rPr>
              <a:t>longer any interest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 nest. This eagle  probably headed north to its summer home soon after this photo  </a:t>
            </a:r>
            <a:r>
              <a:rPr dirty="0" sz="1400" b="1">
                <a:latin typeface="Arial"/>
                <a:cs typeface="Arial"/>
              </a:rPr>
              <a:t>was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captured.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70662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028825" algn="l"/>
              </a:tabLst>
            </a:pPr>
            <a:r>
              <a:rPr dirty="0" sz="2000" spc="-5" b="1">
                <a:latin typeface="Arial"/>
                <a:cs typeface="Arial"/>
              </a:rPr>
              <a:t>August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1,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2019:	The Juvenile Eagle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on  Mohansic Lake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3070"/>
            <a:ext cx="5504815" cy="228346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lonely juvenile eagle walks </a:t>
            </a:r>
            <a:r>
              <a:rPr dirty="0" sz="1400" b="1">
                <a:latin typeface="Arial"/>
                <a:cs typeface="Arial"/>
              </a:rPr>
              <a:t>on </a:t>
            </a:r>
            <a:r>
              <a:rPr dirty="0" sz="1400" spc="-5" b="1">
                <a:latin typeface="Arial"/>
                <a:cs typeface="Arial"/>
              </a:rPr>
              <a:t>some floating vegetation  looking for something to eat. </a:t>
            </a:r>
            <a:r>
              <a:rPr dirty="0" sz="1400" b="1">
                <a:latin typeface="Arial"/>
                <a:cs typeface="Arial"/>
              </a:rPr>
              <a:t>A </a:t>
            </a:r>
            <a:r>
              <a:rPr dirty="0" sz="1400" spc="-5" b="1">
                <a:latin typeface="Arial"/>
                <a:cs typeface="Arial"/>
              </a:rPr>
              <a:t>Canada goose swims </a:t>
            </a:r>
            <a:r>
              <a:rPr dirty="0" sz="1400" b="1">
                <a:latin typeface="Arial"/>
                <a:cs typeface="Arial"/>
              </a:rPr>
              <a:t>by </a:t>
            </a:r>
            <a:r>
              <a:rPr dirty="0" sz="1400" spc="-5" b="1">
                <a:latin typeface="Arial"/>
                <a:cs typeface="Arial"/>
              </a:rPr>
              <a:t>in the  foreground.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must </a:t>
            </a:r>
            <a:r>
              <a:rPr dirty="0" sz="1400" b="1">
                <a:latin typeface="Arial"/>
                <a:cs typeface="Arial"/>
              </a:rPr>
              <a:t>be </a:t>
            </a:r>
            <a:r>
              <a:rPr dirty="0" sz="1400" spc="-5" b="1">
                <a:latin typeface="Arial"/>
                <a:cs typeface="Arial"/>
              </a:rPr>
              <a:t>the timid eaglet. Both parents and its sibling </a:t>
            </a:r>
            <a:r>
              <a:rPr dirty="0" sz="1400" spc="-10" b="1">
                <a:latin typeface="Arial"/>
                <a:cs typeface="Arial"/>
              </a:rPr>
              <a:t>have  </a:t>
            </a:r>
            <a:r>
              <a:rPr dirty="0" sz="1400" spc="-5" b="1">
                <a:latin typeface="Arial"/>
                <a:cs typeface="Arial"/>
              </a:rPr>
              <a:t>already left the area. They </a:t>
            </a:r>
            <a:r>
              <a:rPr dirty="0" sz="1400" b="1">
                <a:latin typeface="Arial"/>
                <a:cs typeface="Arial"/>
              </a:rPr>
              <a:t>may </a:t>
            </a:r>
            <a:r>
              <a:rPr dirty="0" sz="1400" spc="-10" b="1">
                <a:latin typeface="Arial"/>
                <a:cs typeface="Arial"/>
              </a:rPr>
              <a:t>have </a:t>
            </a:r>
            <a:r>
              <a:rPr dirty="0" sz="1400" spc="-5" b="1">
                <a:latin typeface="Arial"/>
                <a:cs typeface="Arial"/>
              </a:rPr>
              <a:t>headed north to the  Adirondacks </a:t>
            </a:r>
            <a:r>
              <a:rPr dirty="0" sz="1400" b="1">
                <a:latin typeface="Arial"/>
                <a:cs typeface="Arial"/>
              </a:rPr>
              <a:t>or </a:t>
            </a:r>
            <a:r>
              <a:rPr dirty="0" sz="1400" spc="-5" b="1">
                <a:latin typeface="Arial"/>
                <a:cs typeface="Arial"/>
              </a:rPr>
              <a:t>Quebec. </a:t>
            </a:r>
            <a:r>
              <a:rPr dirty="0" sz="1400" b="1">
                <a:latin typeface="Arial"/>
                <a:cs typeface="Arial"/>
              </a:rPr>
              <a:t>It </a:t>
            </a:r>
            <a:r>
              <a:rPr dirty="0" sz="1400" spc="-5" b="1">
                <a:latin typeface="Arial"/>
                <a:cs typeface="Arial"/>
              </a:rPr>
              <a:t>is time for Junior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follow </a:t>
            </a:r>
            <a:r>
              <a:rPr dirty="0" sz="1400" b="1">
                <a:latin typeface="Arial"/>
                <a:cs typeface="Arial"/>
              </a:rPr>
              <a:t>his </a:t>
            </a:r>
            <a:r>
              <a:rPr dirty="0" sz="1400" spc="-5" b="1">
                <a:latin typeface="Arial"/>
                <a:cs typeface="Arial"/>
              </a:rPr>
              <a:t>family 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their summer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haunts.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 spc="-5" b="1">
                <a:latin typeface="Arial"/>
                <a:cs typeface="Arial"/>
              </a:rPr>
              <a:t>This </a:t>
            </a:r>
            <a:r>
              <a:rPr dirty="0" sz="1400" b="1">
                <a:latin typeface="Arial"/>
                <a:cs typeface="Arial"/>
              </a:rPr>
              <a:t>was </a:t>
            </a:r>
            <a:r>
              <a:rPr dirty="0" sz="1400" spc="-5" b="1">
                <a:latin typeface="Arial"/>
                <a:cs typeface="Arial"/>
              </a:rPr>
              <a:t>the last time any members </a:t>
            </a:r>
            <a:r>
              <a:rPr dirty="0" sz="1400" b="1">
                <a:latin typeface="Arial"/>
                <a:cs typeface="Arial"/>
              </a:rPr>
              <a:t>of </a:t>
            </a:r>
            <a:r>
              <a:rPr dirty="0" sz="1400" spc="-5" b="1">
                <a:latin typeface="Arial"/>
                <a:cs typeface="Arial"/>
              </a:rPr>
              <a:t>this family of eagle were  seen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FDR State Park this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season.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3070" y="7919719"/>
            <a:ext cx="182498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latin typeface="Arial"/>
                <a:cs typeface="Arial"/>
              </a:rPr>
              <a:t>The</a:t>
            </a:r>
            <a:r>
              <a:rPr dirty="0" sz="3600" spc="-95" b="1">
                <a:latin typeface="Arial"/>
                <a:cs typeface="Arial"/>
              </a:rPr>
              <a:t> </a:t>
            </a:r>
            <a:r>
              <a:rPr dirty="0" sz="3600" spc="-5" b="1">
                <a:latin typeface="Arial"/>
                <a:cs typeface="Arial"/>
              </a:rPr>
              <a:t>End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Luken</dc:creator>
  <dc:title>October 28, 2018:</dc:title>
  <dcterms:created xsi:type="dcterms:W3CDTF">2019-09-12T04:52:05Z</dcterms:created>
  <dcterms:modified xsi:type="dcterms:W3CDTF">2019-09-12T04:52:05Z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2019-09-12T00:00:00Z</vt:filetime>
  </property>
  <property fmtid="{D5CDD505-2E9C-101B-9397-08002B2CF9AE}" pid="3" name="Creator">
    <vt:lpwstr>Writer</vt:lpwstr>
  </property>
  <property fmtid="{D5CDD505-2E9C-101B-9397-08002B2CF9AE}" pid="4" name="LastSaved">
    <vt:filetime>2019-09-12T00:00:00Z</vt:filetime>
  </property>
</Properties>
</file>